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71" r:id="rId3"/>
    <p:sldId id="273" r:id="rId4"/>
    <p:sldId id="274" r:id="rId5"/>
    <p:sldId id="276" r:id="rId6"/>
    <p:sldId id="258" r:id="rId7"/>
    <p:sldId id="262" r:id="rId8"/>
    <p:sldId id="261" r:id="rId9"/>
    <p:sldId id="260" r:id="rId10"/>
    <p:sldId id="264" r:id="rId11"/>
    <p:sldId id="265" r:id="rId12"/>
    <p:sldId id="277" r:id="rId13"/>
    <p:sldId id="266" r:id="rId14"/>
    <p:sldId id="268" r:id="rId15"/>
    <p:sldId id="269" r:id="rId16"/>
    <p:sldId id="270" r:id="rId17"/>
    <p:sldId id="275" r:id="rId18"/>
    <p:sldId id="278"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108"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wardminor legacydatasolutions.com" userId="9f90ab40-b139-4810-9192-6eae4c9942ca" providerId="ADAL" clId="{D7821E70-3159-40FF-96ED-CCEE277765E9}"/>
    <pc:docChg chg="modSld">
      <pc:chgData name="howardminor legacydatasolutions.com" userId="9f90ab40-b139-4810-9192-6eae4c9942ca" providerId="ADAL" clId="{D7821E70-3159-40FF-96ED-CCEE277765E9}" dt="2026-07-28T23:22:03.135" v="2" actId="20577"/>
      <pc:docMkLst>
        <pc:docMk/>
      </pc:docMkLst>
      <pc:sldChg chg="modSp mod">
        <pc:chgData name="howardminor legacydatasolutions.com" userId="9f90ab40-b139-4810-9192-6eae4c9942ca" providerId="ADAL" clId="{D7821E70-3159-40FF-96ED-CCEE277765E9}" dt="2026-07-28T23:22:03.135" v="2" actId="20577"/>
        <pc:sldMkLst>
          <pc:docMk/>
          <pc:sldMk cId="2522602851" sldId="261"/>
        </pc:sldMkLst>
        <pc:spChg chg="mod">
          <ac:chgData name="howardminor legacydatasolutions.com" userId="9f90ab40-b139-4810-9192-6eae4c9942ca" providerId="ADAL" clId="{D7821E70-3159-40FF-96ED-CCEE277765E9}" dt="2026-07-28T23:22:03.135" v="2" actId="20577"/>
          <ac:spMkLst>
            <pc:docMk/>
            <pc:sldMk cId="2522602851" sldId="261"/>
            <ac:spMk id="3" creationId="{1DBD89D9-A4DB-1B42-08DC-32715FF2BB94}"/>
          </ac:spMkLst>
        </pc:spChg>
      </pc:sldChg>
    </pc:docChg>
  </pc:docChgLst>
  <pc:docChgLst>
    <pc:chgData name="howardminor legacydatasolutions.com" userId="9f90ab40-b139-4810-9192-6eae4c9942ca" providerId="ADAL" clId="{D9F3EE1F-3DB6-4981-B10E-0FDA02A9B281}"/>
    <pc:docChg chg="undo custSel addSld modSld">
      <pc:chgData name="howardminor legacydatasolutions.com" userId="9f90ab40-b139-4810-9192-6eae4c9942ca" providerId="ADAL" clId="{D9F3EE1F-3DB6-4981-B10E-0FDA02A9B281}" dt="2026-08-11T18:22:29.241" v="76" actId="26606"/>
      <pc:docMkLst>
        <pc:docMk/>
      </pc:docMkLst>
      <pc:sldChg chg="modSp">
        <pc:chgData name="howardminor legacydatasolutions.com" userId="9f90ab40-b139-4810-9192-6eae4c9942ca" providerId="ADAL" clId="{D9F3EE1F-3DB6-4981-B10E-0FDA02A9B281}" dt="2026-07-29T14:23:44.597" v="1" actId="20577"/>
        <pc:sldMkLst>
          <pc:docMk/>
          <pc:sldMk cId="1363001059" sldId="256"/>
        </pc:sldMkLst>
        <pc:spChg chg="mod">
          <ac:chgData name="howardminor legacydatasolutions.com" userId="9f90ab40-b139-4810-9192-6eae4c9942ca" providerId="ADAL" clId="{D9F3EE1F-3DB6-4981-B10E-0FDA02A9B281}" dt="2026-07-29T14:23:44.597" v="1" actId="20577"/>
          <ac:spMkLst>
            <pc:docMk/>
            <pc:sldMk cId="1363001059" sldId="256"/>
            <ac:spMk id="3" creationId="{71C5A6AB-2891-97BE-A471-E03675105758}"/>
          </ac:spMkLst>
        </pc:spChg>
      </pc:sldChg>
      <pc:sldChg chg="addSp delSp modSp mod setBg modAnim">
        <pc:chgData name="howardminor legacydatasolutions.com" userId="9f90ab40-b139-4810-9192-6eae4c9942ca" providerId="ADAL" clId="{D9F3EE1F-3DB6-4981-B10E-0FDA02A9B281}" dt="2026-08-11T18:22:12.038" v="74" actId="26606"/>
        <pc:sldMkLst>
          <pc:docMk/>
          <pc:sldMk cId="1872206780" sldId="271"/>
        </pc:sldMkLst>
        <pc:spChg chg="mod">
          <ac:chgData name="howardminor legacydatasolutions.com" userId="9f90ab40-b139-4810-9192-6eae4c9942ca" providerId="ADAL" clId="{D9F3EE1F-3DB6-4981-B10E-0FDA02A9B281}" dt="2026-08-11T18:22:12.038" v="74" actId="26606"/>
          <ac:spMkLst>
            <pc:docMk/>
            <pc:sldMk cId="1872206780" sldId="271"/>
            <ac:spMk id="2" creationId="{6381C7AD-AF86-362D-BA2D-D022BED3A8DE}"/>
          </ac:spMkLst>
        </pc:spChg>
        <pc:spChg chg="mod">
          <ac:chgData name="howardminor legacydatasolutions.com" userId="9f90ab40-b139-4810-9192-6eae4c9942ca" providerId="ADAL" clId="{D9F3EE1F-3DB6-4981-B10E-0FDA02A9B281}" dt="2026-08-11T18:22:12.038" v="74" actId="26606"/>
          <ac:spMkLst>
            <pc:docMk/>
            <pc:sldMk cId="1872206780" sldId="271"/>
            <ac:spMk id="3" creationId="{12F0F0A0-DE34-B7E2-9A6B-F7A734EF9322}"/>
          </ac:spMkLst>
        </pc:spChg>
        <pc:spChg chg="add del">
          <ac:chgData name="howardminor legacydatasolutions.com" userId="9f90ab40-b139-4810-9192-6eae4c9942ca" providerId="ADAL" clId="{D9F3EE1F-3DB6-4981-B10E-0FDA02A9B281}" dt="2026-08-11T18:22:12.038" v="74" actId="26606"/>
          <ac:spMkLst>
            <pc:docMk/>
            <pc:sldMk cId="1872206780" sldId="271"/>
            <ac:spMk id="15" creationId="{CADF2543-1B6F-4FBC-A7AF-53A0430E05AB}"/>
          </ac:spMkLst>
        </pc:spChg>
        <pc:grpChg chg="add del">
          <ac:chgData name="howardminor legacydatasolutions.com" userId="9f90ab40-b139-4810-9192-6eae4c9942ca" providerId="ADAL" clId="{D9F3EE1F-3DB6-4981-B10E-0FDA02A9B281}" dt="2026-08-11T18:22:12.038" v="74" actId="26606"/>
          <ac:grpSpMkLst>
            <pc:docMk/>
            <pc:sldMk cId="1872206780" sldId="271"/>
            <ac:grpSpMk id="8" creationId="{6CC7770B-E4E1-42D6-9437-DAA4A3A9E659}"/>
          </ac:grpSpMkLst>
        </pc:grpChg>
        <pc:grpChg chg="add del">
          <ac:chgData name="howardminor legacydatasolutions.com" userId="9f90ab40-b139-4810-9192-6eae4c9942ca" providerId="ADAL" clId="{D9F3EE1F-3DB6-4981-B10E-0FDA02A9B281}" dt="2026-08-11T18:22:12.038" v="74" actId="26606"/>
          <ac:grpSpMkLst>
            <pc:docMk/>
            <pc:sldMk cId="1872206780" sldId="271"/>
            <ac:grpSpMk id="17" creationId="{A80A6E81-6B71-43DF-877B-E964A9A4CB68}"/>
          </ac:grpSpMkLst>
        </pc:grpChg>
      </pc:sldChg>
      <pc:sldChg chg="addSp delSp modSp mod setBg">
        <pc:chgData name="howardminor legacydatasolutions.com" userId="9f90ab40-b139-4810-9192-6eae4c9942ca" providerId="ADAL" clId="{D9F3EE1F-3DB6-4981-B10E-0FDA02A9B281}" dt="2026-08-11T18:22:11.469" v="73" actId="26606"/>
        <pc:sldMkLst>
          <pc:docMk/>
          <pc:sldMk cId="1293537864" sldId="273"/>
        </pc:sldMkLst>
        <pc:spChg chg="mod">
          <ac:chgData name="howardminor legacydatasolutions.com" userId="9f90ab40-b139-4810-9192-6eae4c9942ca" providerId="ADAL" clId="{D9F3EE1F-3DB6-4981-B10E-0FDA02A9B281}" dt="2026-08-11T18:22:11.469" v="73" actId="26606"/>
          <ac:spMkLst>
            <pc:docMk/>
            <pc:sldMk cId="1293537864" sldId="273"/>
            <ac:spMk id="2" creationId="{8CC4C506-9164-1661-F3B0-E3B27D48E32F}"/>
          </ac:spMkLst>
        </pc:spChg>
        <pc:spChg chg="mod">
          <ac:chgData name="howardminor legacydatasolutions.com" userId="9f90ab40-b139-4810-9192-6eae4c9942ca" providerId="ADAL" clId="{D9F3EE1F-3DB6-4981-B10E-0FDA02A9B281}" dt="2026-08-11T18:22:11.469" v="73" actId="26606"/>
          <ac:spMkLst>
            <pc:docMk/>
            <pc:sldMk cId="1293537864" sldId="273"/>
            <ac:spMk id="3" creationId="{40EB9740-413F-42DF-340F-E10892C4B4A7}"/>
          </ac:spMkLst>
        </pc:spChg>
        <pc:spChg chg="add del">
          <ac:chgData name="howardminor legacydatasolutions.com" userId="9f90ab40-b139-4810-9192-6eae4c9942ca" providerId="ADAL" clId="{D9F3EE1F-3DB6-4981-B10E-0FDA02A9B281}" dt="2026-08-11T18:22:11.469" v="73" actId="26606"/>
          <ac:spMkLst>
            <pc:docMk/>
            <pc:sldMk cId="1293537864" sldId="273"/>
            <ac:spMk id="15" creationId="{CADF2543-1B6F-4FBC-A7AF-53A0430E05AB}"/>
          </ac:spMkLst>
        </pc:spChg>
        <pc:grpChg chg="add del">
          <ac:chgData name="howardminor legacydatasolutions.com" userId="9f90ab40-b139-4810-9192-6eae4c9942ca" providerId="ADAL" clId="{D9F3EE1F-3DB6-4981-B10E-0FDA02A9B281}" dt="2026-08-11T18:22:11.469" v="73" actId="26606"/>
          <ac:grpSpMkLst>
            <pc:docMk/>
            <pc:sldMk cId="1293537864" sldId="273"/>
            <ac:grpSpMk id="8" creationId="{6CC7770B-E4E1-42D6-9437-DAA4A3A9E659}"/>
          </ac:grpSpMkLst>
        </pc:grpChg>
        <pc:grpChg chg="add del">
          <ac:chgData name="howardminor legacydatasolutions.com" userId="9f90ab40-b139-4810-9192-6eae4c9942ca" providerId="ADAL" clId="{D9F3EE1F-3DB6-4981-B10E-0FDA02A9B281}" dt="2026-08-11T18:22:11.469" v="73" actId="26606"/>
          <ac:grpSpMkLst>
            <pc:docMk/>
            <pc:sldMk cId="1293537864" sldId="273"/>
            <ac:grpSpMk id="17" creationId="{A80A6E81-6B71-43DF-877B-E964A9A4CB68}"/>
          </ac:grpSpMkLst>
        </pc:grpChg>
      </pc:sldChg>
      <pc:sldChg chg="modAnim">
        <pc:chgData name="howardminor legacydatasolutions.com" userId="9f90ab40-b139-4810-9192-6eae4c9942ca" providerId="ADAL" clId="{D9F3EE1F-3DB6-4981-B10E-0FDA02A9B281}" dt="2026-07-31T14:58:31.007" v="53"/>
        <pc:sldMkLst>
          <pc:docMk/>
          <pc:sldMk cId="2518115134" sldId="275"/>
        </pc:sldMkLst>
      </pc:sldChg>
      <pc:sldChg chg="addSp delSp modSp mod setBg">
        <pc:chgData name="howardminor legacydatasolutions.com" userId="9f90ab40-b139-4810-9192-6eae4c9942ca" providerId="ADAL" clId="{D9F3EE1F-3DB6-4981-B10E-0FDA02A9B281}" dt="2026-08-11T18:22:29.241" v="76" actId="26606"/>
        <pc:sldMkLst>
          <pc:docMk/>
          <pc:sldMk cId="175566248" sldId="277"/>
        </pc:sldMkLst>
        <pc:spChg chg="mod">
          <ac:chgData name="howardminor legacydatasolutions.com" userId="9f90ab40-b139-4810-9192-6eae4c9942ca" providerId="ADAL" clId="{D9F3EE1F-3DB6-4981-B10E-0FDA02A9B281}" dt="2026-08-11T18:22:29.241" v="76" actId="26606"/>
          <ac:spMkLst>
            <pc:docMk/>
            <pc:sldMk cId="175566248" sldId="277"/>
            <ac:spMk id="2" creationId="{5D926314-042D-402F-D065-294A13665505}"/>
          </ac:spMkLst>
        </pc:spChg>
        <pc:spChg chg="add del">
          <ac:chgData name="howardminor legacydatasolutions.com" userId="9f90ab40-b139-4810-9192-6eae4c9942ca" providerId="ADAL" clId="{D9F3EE1F-3DB6-4981-B10E-0FDA02A9B281}" dt="2026-08-11T18:22:29.241" v="76" actId="26606"/>
          <ac:spMkLst>
            <pc:docMk/>
            <pc:sldMk cId="175566248" sldId="277"/>
            <ac:spMk id="27" creationId="{7A675F33-98AF-4B83-A3BB-0780A23145E6}"/>
          </ac:spMkLst>
        </pc:spChg>
        <pc:picChg chg="mod ord">
          <ac:chgData name="howardminor legacydatasolutions.com" userId="9f90ab40-b139-4810-9192-6eae4c9942ca" providerId="ADAL" clId="{D9F3EE1F-3DB6-4981-B10E-0FDA02A9B281}" dt="2026-08-11T18:22:29.241" v="76" actId="26606"/>
          <ac:picMkLst>
            <pc:docMk/>
            <pc:sldMk cId="175566248" sldId="277"/>
            <ac:picMk id="12" creationId="{A7B526AD-A5FF-06BA-7C2C-F1CB360C8B5D}"/>
          </ac:picMkLst>
        </pc:picChg>
        <pc:cxnChg chg="add del">
          <ac:chgData name="howardminor legacydatasolutions.com" userId="9f90ab40-b139-4810-9192-6eae4c9942ca" providerId="ADAL" clId="{D9F3EE1F-3DB6-4981-B10E-0FDA02A9B281}" dt="2026-08-11T18:22:29.241" v="76" actId="26606"/>
          <ac:cxnSpMkLst>
            <pc:docMk/>
            <pc:sldMk cId="175566248" sldId="277"/>
            <ac:cxnSpMk id="17" creationId="{C9E04345-1043-4D96-ABE6-00F6ACF69694}"/>
          </ac:cxnSpMkLst>
        </pc:cxnChg>
        <pc:cxnChg chg="add del">
          <ac:chgData name="howardminor legacydatasolutions.com" userId="9f90ab40-b139-4810-9192-6eae4c9942ca" providerId="ADAL" clId="{D9F3EE1F-3DB6-4981-B10E-0FDA02A9B281}" dt="2026-08-11T18:22:29.241" v="76" actId="26606"/>
          <ac:cxnSpMkLst>
            <pc:docMk/>
            <pc:sldMk cId="175566248" sldId="277"/>
            <ac:cxnSpMk id="19" creationId="{D7EE1466-9BC6-4EB8-9018-C6B91A8C8BE8}"/>
          </ac:cxnSpMkLst>
        </pc:cxnChg>
        <pc:cxnChg chg="add del">
          <ac:chgData name="howardminor legacydatasolutions.com" userId="9f90ab40-b139-4810-9192-6eae4c9942ca" providerId="ADAL" clId="{D9F3EE1F-3DB6-4981-B10E-0FDA02A9B281}" dt="2026-08-11T18:22:29.241" v="76" actId="26606"/>
          <ac:cxnSpMkLst>
            <pc:docMk/>
            <pc:sldMk cId="175566248" sldId="277"/>
            <ac:cxnSpMk id="21" creationId="{C1E67979-53DE-4CF0-9CA5-9AF63F6738DE}"/>
          </ac:cxnSpMkLst>
        </pc:cxnChg>
        <pc:cxnChg chg="add del">
          <ac:chgData name="howardminor legacydatasolutions.com" userId="9f90ab40-b139-4810-9192-6eae4c9942ca" providerId="ADAL" clId="{D9F3EE1F-3DB6-4981-B10E-0FDA02A9B281}" dt="2026-08-11T18:22:29.241" v="76" actId="26606"/>
          <ac:cxnSpMkLst>
            <pc:docMk/>
            <pc:sldMk cId="175566248" sldId="277"/>
            <ac:cxnSpMk id="23" creationId="{9F843DF4-BA4F-4BAE-B081-09118B7CE968}"/>
          </ac:cxnSpMkLst>
        </pc:cxnChg>
        <pc:cxnChg chg="add del">
          <ac:chgData name="howardminor legacydatasolutions.com" userId="9f90ab40-b139-4810-9192-6eae4c9942ca" providerId="ADAL" clId="{D9F3EE1F-3DB6-4981-B10E-0FDA02A9B281}" dt="2026-08-11T18:22:29.241" v="76" actId="26606"/>
          <ac:cxnSpMkLst>
            <pc:docMk/>
            <pc:sldMk cId="175566248" sldId="277"/>
            <ac:cxnSpMk id="25" creationId="{127259AD-7457-460C-8758-B05705CFD02A}"/>
          </ac:cxnSpMkLst>
        </pc:cxnChg>
      </pc:sldChg>
      <pc:sldChg chg="modSp add mod">
        <pc:chgData name="howardminor legacydatasolutions.com" userId="9f90ab40-b139-4810-9192-6eae4c9942ca" providerId="ADAL" clId="{D9F3EE1F-3DB6-4981-B10E-0FDA02A9B281}" dt="2026-07-31T14:59:35.240" v="67" actId="20577"/>
        <pc:sldMkLst>
          <pc:docMk/>
          <pc:sldMk cId="1586232313" sldId="278"/>
        </pc:sldMkLst>
        <pc:spChg chg="mod">
          <ac:chgData name="howardminor legacydatasolutions.com" userId="9f90ab40-b139-4810-9192-6eae4c9942ca" providerId="ADAL" clId="{D9F3EE1F-3DB6-4981-B10E-0FDA02A9B281}" dt="2026-07-29T19:46:53.916" v="32" actId="20577"/>
          <ac:spMkLst>
            <pc:docMk/>
            <pc:sldMk cId="1586232313" sldId="278"/>
            <ac:spMk id="2" creationId="{5A5CCDDA-0717-2E06-F83D-09F186CA1B62}"/>
          </ac:spMkLst>
        </pc:spChg>
        <pc:spChg chg="mod">
          <ac:chgData name="howardminor legacydatasolutions.com" userId="9f90ab40-b139-4810-9192-6eae4c9942ca" providerId="ADAL" clId="{D9F3EE1F-3DB6-4981-B10E-0FDA02A9B281}" dt="2026-07-31T14:59:35.240" v="67" actId="20577"/>
          <ac:spMkLst>
            <pc:docMk/>
            <pc:sldMk cId="1586232313" sldId="278"/>
            <ac:spMk id="3" creationId="{9A9DC70E-4051-5DD2-C2E6-5A80DFD700A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957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20C15BE7-E016-46DF-835B-C008C5DE9512}" type="datetimeFigureOut">
              <a:rPr lang="en-US" smtClean="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2267174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C15BE7-E016-46DF-835B-C008C5DE9512}"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1513533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C15BE7-E016-46DF-835B-C008C5DE9512}"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02094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C15BE7-E016-46DF-835B-C008C5DE9512}"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1915688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C15BE7-E016-46DF-835B-C008C5DE9512}"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92953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C15BE7-E016-46DF-835B-C008C5DE9512}"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163850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29859945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4042231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671429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C15BE7-E016-46DF-835B-C008C5DE9512}"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3909734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C15BE7-E016-46DF-835B-C008C5DE9512}"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2973299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C15BE7-E016-46DF-835B-C008C5DE9512}" type="datetimeFigureOut">
              <a:rPr lang="en-US" smtClean="0"/>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456327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0C15BE7-E016-46DF-835B-C008C5DE9512}" type="datetimeFigureOut">
              <a:rPr lang="en-US" smtClean="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1666514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C15BE7-E016-46DF-835B-C008C5DE9512}" type="datetimeFigureOut">
              <a:rPr lang="en-US" smtClean="0"/>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2460767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C15BE7-E016-46DF-835B-C008C5DE9512}"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4042243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C15BE7-E016-46DF-835B-C008C5DE9512}"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2803671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20C15BE7-E016-46DF-835B-C008C5DE9512}" type="datetimeFigureOut">
              <a:rPr lang="en-US" smtClean="0"/>
              <a:t>8/11/2026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C66ED36-F9D6-4411-9FFA-186600E65830}" type="slidenum">
              <a:rPr lang="en-US" smtClean="0"/>
              <a:t>‹#›</a:t>
            </a:fld>
            <a:endParaRPr lang="en-US"/>
          </a:p>
        </p:txBody>
      </p:sp>
    </p:spTree>
    <p:extLst>
      <p:ext uri="{BB962C8B-B14F-4D97-AF65-F5344CB8AC3E}">
        <p14:creationId xmlns:p14="http://schemas.microsoft.com/office/powerpoint/2010/main" val="4178725537"/>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162000"/>
                <a:satMod val="200000"/>
                <a:lumMod val="124000"/>
              </a:schemeClr>
            </a:gs>
            <a:gs pos="100000">
              <a:schemeClr val="bg2">
                <a:shade val="96000"/>
                <a:hueMod val="88000"/>
                <a:satMod val="220000"/>
                <a:lumMod val="82000"/>
              </a:schemeClr>
            </a:gs>
          </a:gsLst>
          <a:lin ang="6120000" scaled="1"/>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CEE9B67-9938-421E-9567-2C9C94D24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FFA8B7-A7B2-A377-3FDC-286681E1E91E}"/>
              </a:ext>
            </a:extLst>
          </p:cNvPr>
          <p:cNvSpPr>
            <a:spLocks noGrp="1"/>
          </p:cNvSpPr>
          <p:nvPr>
            <p:ph type="ctrTitle"/>
          </p:nvPr>
        </p:nvSpPr>
        <p:spPr>
          <a:xfrm>
            <a:off x="5116738" y="685799"/>
            <a:ext cx="6159273" cy="2971801"/>
          </a:xfrm>
        </p:spPr>
        <p:txBody>
          <a:bodyPr>
            <a:normAutofit/>
          </a:bodyPr>
          <a:lstStyle/>
          <a:p>
            <a:r>
              <a:rPr lang="en-US" dirty="0"/>
              <a:t>BITCOIN</a:t>
            </a:r>
            <a:br>
              <a:rPr lang="en-US" dirty="0"/>
            </a:br>
            <a:r>
              <a:rPr lang="en-US" dirty="0"/>
              <a:t>Introduction </a:t>
            </a:r>
          </a:p>
        </p:txBody>
      </p:sp>
      <p:sp>
        <p:nvSpPr>
          <p:cNvPr id="3" name="Subtitle 2">
            <a:extLst>
              <a:ext uri="{FF2B5EF4-FFF2-40B4-BE49-F238E27FC236}">
                <a16:creationId xmlns:a16="http://schemas.microsoft.com/office/drawing/2014/main" id="{71C5A6AB-2891-97BE-A471-E03675105758}"/>
              </a:ext>
            </a:extLst>
          </p:cNvPr>
          <p:cNvSpPr>
            <a:spLocks noGrp="1"/>
          </p:cNvSpPr>
          <p:nvPr>
            <p:ph type="subTitle" idx="1"/>
          </p:nvPr>
        </p:nvSpPr>
        <p:spPr>
          <a:xfrm>
            <a:off x="5115456" y="3843867"/>
            <a:ext cx="6167930" cy="1601789"/>
          </a:xfrm>
        </p:spPr>
        <p:txBody>
          <a:bodyPr>
            <a:normAutofit/>
          </a:bodyPr>
          <a:lstStyle/>
          <a:p>
            <a:r>
              <a:rPr lang="en-US" sz="2800"/>
              <a:t>Part 2:  </a:t>
            </a:r>
            <a:r>
              <a:rPr lang="en-US" sz="2800" dirty="0"/>
              <a:t>How It Works</a:t>
            </a:r>
          </a:p>
        </p:txBody>
      </p:sp>
      <p:pic>
        <p:nvPicPr>
          <p:cNvPr id="5" name="Picture 4" descr="B sign on figures">
            <a:extLst>
              <a:ext uri="{FF2B5EF4-FFF2-40B4-BE49-F238E27FC236}">
                <a16:creationId xmlns:a16="http://schemas.microsoft.com/office/drawing/2014/main" id="{4FC9FAC2-D5BB-0182-9BCE-11F3E5F46CD4}"/>
              </a:ext>
            </a:extLst>
          </p:cNvPr>
          <p:cNvPicPr>
            <a:picLocks noChangeAspect="1"/>
          </p:cNvPicPr>
          <p:nvPr/>
        </p:nvPicPr>
        <p:blipFill>
          <a:blip r:embed="rId2"/>
          <a:srcRect l="24411" r="30768" b="-1"/>
          <a:stretch/>
        </p:blipFill>
        <p:spPr>
          <a:xfrm>
            <a:off x="20" y="10"/>
            <a:ext cx="4639713" cy="6857990"/>
          </a:xfrm>
          <a:prstGeom prst="rect">
            <a:avLst/>
          </a:prstGeom>
          <a:effectLst>
            <a:innerShdw blurRad="57150" dist="38100" dir="14460000">
              <a:prstClr val="black">
                <a:alpha val="70000"/>
              </a:prstClr>
            </a:innerShdw>
          </a:effectLst>
        </p:spPr>
      </p:pic>
      <p:grpSp>
        <p:nvGrpSpPr>
          <p:cNvPr id="11" name="Group 10">
            <a:extLst>
              <a:ext uri="{FF2B5EF4-FFF2-40B4-BE49-F238E27FC236}">
                <a16:creationId xmlns:a16="http://schemas.microsoft.com/office/drawing/2014/main" id="{130AC028-10AD-4428-B3C2-64DB5FAA4F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2" name="Straight Connector 11">
              <a:extLst>
                <a:ext uri="{FF2B5EF4-FFF2-40B4-BE49-F238E27FC236}">
                  <a16:creationId xmlns:a16="http://schemas.microsoft.com/office/drawing/2014/main" id="{D4B41C67-F870-46F6-8ECA-541261FF18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F2CBCCC-0A55-4E16-9F19-0E93B44920E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B83D073-0698-43F0-97F3-4AD7AA2EF7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9C3D866-FAD0-4C22-A662-BE3EA905FF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43185A9-A762-4C2F-9D01-EEB6F344A2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id="{EDF55184-2282-A30F-3509-E9C60F6994A3}"/>
              </a:ext>
            </a:extLst>
          </p:cNvPr>
          <p:cNvSpPr txBox="1"/>
          <p:nvPr/>
        </p:nvSpPr>
        <p:spPr>
          <a:xfrm>
            <a:off x="5269117" y="5865069"/>
            <a:ext cx="5269117" cy="369332"/>
          </a:xfrm>
          <a:prstGeom prst="rect">
            <a:avLst/>
          </a:prstGeom>
          <a:noFill/>
        </p:spPr>
        <p:txBody>
          <a:bodyPr wrap="square" rtlCol="0">
            <a:spAutoFit/>
          </a:bodyPr>
          <a:lstStyle/>
          <a:p>
            <a:r>
              <a:rPr lang="en-US" dirty="0"/>
              <a:t>Howard Minor</a:t>
            </a:r>
          </a:p>
        </p:txBody>
      </p:sp>
    </p:spTree>
    <p:extLst>
      <p:ext uri="{BB962C8B-B14F-4D97-AF65-F5344CB8AC3E}">
        <p14:creationId xmlns:p14="http://schemas.microsoft.com/office/powerpoint/2010/main" val="136300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25574-B1A3-5D46-F602-29C691331E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FD276E6-2505-C007-2FC6-8450CBD5D236}"/>
              </a:ext>
            </a:extLst>
          </p:cNvPr>
          <p:cNvSpPr txBox="1"/>
          <p:nvPr/>
        </p:nvSpPr>
        <p:spPr>
          <a:xfrm>
            <a:off x="1077362" y="167291"/>
            <a:ext cx="10230416" cy="769441"/>
          </a:xfrm>
          <a:prstGeom prst="rect">
            <a:avLst/>
          </a:prstGeom>
          <a:noFill/>
        </p:spPr>
        <p:txBody>
          <a:bodyPr wrap="square" rtlCol="0">
            <a:spAutoFit/>
          </a:bodyPr>
          <a:lstStyle/>
          <a:p>
            <a:r>
              <a:rPr lang="en-US" sz="4400" b="1" dirty="0"/>
              <a:t>MINING:</a:t>
            </a:r>
          </a:p>
        </p:txBody>
      </p:sp>
      <p:sp>
        <p:nvSpPr>
          <p:cNvPr id="3" name="TextBox 2">
            <a:extLst>
              <a:ext uri="{FF2B5EF4-FFF2-40B4-BE49-F238E27FC236}">
                <a16:creationId xmlns:a16="http://schemas.microsoft.com/office/drawing/2014/main" id="{B7FAF7F3-0028-8550-7E3B-428A3E1F5EF9}"/>
              </a:ext>
            </a:extLst>
          </p:cNvPr>
          <p:cNvSpPr txBox="1"/>
          <p:nvPr/>
        </p:nvSpPr>
        <p:spPr>
          <a:xfrm>
            <a:off x="1077362" y="1028343"/>
            <a:ext cx="8709434" cy="4524315"/>
          </a:xfrm>
          <a:prstGeom prst="rect">
            <a:avLst/>
          </a:prstGeom>
          <a:noFill/>
        </p:spPr>
        <p:txBody>
          <a:bodyPr wrap="square" rtlCol="0">
            <a:spAutoFit/>
          </a:bodyPr>
          <a:lstStyle/>
          <a:p>
            <a:r>
              <a:rPr lang="en-US" sz="2400" dirty="0">
                <a:solidFill>
                  <a:schemeClr val="bg1"/>
                </a:solidFill>
                <a:latin typeface="Google Sans"/>
              </a:rPr>
              <a:t>Transactions are broadcasted to the network.  They are initially validated by nodes and then collected into blocks for final processing.</a:t>
            </a:r>
          </a:p>
          <a:p>
            <a:endParaRPr lang="en-US" sz="2400" dirty="0">
              <a:solidFill>
                <a:schemeClr val="bg1"/>
              </a:solidFill>
              <a:latin typeface="Google Sans"/>
            </a:endParaRPr>
          </a:p>
          <a:p>
            <a:r>
              <a:rPr lang="en-US" sz="2400" dirty="0">
                <a:solidFill>
                  <a:schemeClr val="bg1"/>
                </a:solidFill>
                <a:latin typeface="Google Sans"/>
              </a:rPr>
              <a:t>To finalize the block onto the chain, a set of computers must solve a random number puzzle located within the block.  The process of solving this puzzle and ‘discovering’ a new block is called ‘Mining.’ </a:t>
            </a:r>
          </a:p>
          <a:p>
            <a:r>
              <a:rPr lang="en-US" sz="2400" dirty="0">
                <a:solidFill>
                  <a:schemeClr val="bg1"/>
                </a:solidFill>
                <a:latin typeface="Google Sans"/>
              </a:rPr>
              <a:t>A new block is added to the chain about every  10 minutes.</a:t>
            </a:r>
          </a:p>
          <a:p>
            <a:endParaRPr lang="en-US" sz="2400" dirty="0">
              <a:solidFill>
                <a:schemeClr val="bg1"/>
              </a:solidFill>
              <a:latin typeface="Google Sans"/>
            </a:endParaRPr>
          </a:p>
          <a:p>
            <a:r>
              <a:rPr lang="en-US" sz="2400" dirty="0">
                <a:solidFill>
                  <a:schemeClr val="bg1"/>
                </a:solidFill>
                <a:latin typeface="Google Sans"/>
              </a:rPr>
              <a:t>To incentivize the mining process, the winning computer that solves the puzzle first is rewarded with a transaction fee and new Bitcoin.  This is how new Bitcoin is entered into the ecosystem.  </a:t>
            </a:r>
          </a:p>
        </p:txBody>
      </p:sp>
      <p:sp>
        <p:nvSpPr>
          <p:cNvPr id="4" name="TextBox 3">
            <a:extLst>
              <a:ext uri="{FF2B5EF4-FFF2-40B4-BE49-F238E27FC236}">
                <a16:creationId xmlns:a16="http://schemas.microsoft.com/office/drawing/2014/main" id="{CDA070D7-CC5B-7EE7-705D-ADC3B04A1F7E}"/>
              </a:ext>
            </a:extLst>
          </p:cNvPr>
          <p:cNvSpPr txBox="1"/>
          <p:nvPr/>
        </p:nvSpPr>
        <p:spPr>
          <a:xfrm>
            <a:off x="1145765" y="5691157"/>
            <a:ext cx="8333213" cy="461665"/>
          </a:xfrm>
          <a:prstGeom prst="rect">
            <a:avLst/>
          </a:prstGeom>
          <a:solidFill>
            <a:schemeClr val="accent3">
              <a:lumMod val="60000"/>
              <a:lumOff val="40000"/>
            </a:schemeClr>
          </a:solidFill>
        </p:spPr>
        <p:txBody>
          <a:bodyPr wrap="square">
            <a:spAutoFit/>
          </a:bodyPr>
          <a:lstStyle/>
          <a:p>
            <a:r>
              <a:rPr lang="en-US" sz="2400" b="1" dirty="0">
                <a:solidFill>
                  <a:schemeClr val="bg1"/>
                </a:solidFill>
                <a:latin typeface="Google Sans"/>
              </a:rPr>
              <a:t>** The mining process is a global lottery competition!</a:t>
            </a:r>
          </a:p>
        </p:txBody>
      </p:sp>
    </p:spTree>
    <p:extLst>
      <p:ext uri="{BB962C8B-B14F-4D97-AF65-F5344CB8AC3E}">
        <p14:creationId xmlns:p14="http://schemas.microsoft.com/office/powerpoint/2010/main" val="1542969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3BF97-52C4-D5FB-8784-B4CE068BAA5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7D9B947-7B46-17CD-791A-09C23433945F}"/>
              </a:ext>
            </a:extLst>
          </p:cNvPr>
          <p:cNvSpPr txBox="1"/>
          <p:nvPr/>
        </p:nvSpPr>
        <p:spPr>
          <a:xfrm>
            <a:off x="1077361" y="140131"/>
            <a:ext cx="10230416" cy="769441"/>
          </a:xfrm>
          <a:prstGeom prst="rect">
            <a:avLst/>
          </a:prstGeom>
          <a:noFill/>
        </p:spPr>
        <p:txBody>
          <a:bodyPr wrap="square" rtlCol="0">
            <a:spAutoFit/>
          </a:bodyPr>
          <a:lstStyle/>
          <a:p>
            <a:r>
              <a:rPr lang="en-US" sz="4400" b="1" dirty="0"/>
              <a:t>HALVING:</a:t>
            </a:r>
          </a:p>
        </p:txBody>
      </p:sp>
      <p:sp>
        <p:nvSpPr>
          <p:cNvPr id="3" name="TextBox 2">
            <a:extLst>
              <a:ext uri="{FF2B5EF4-FFF2-40B4-BE49-F238E27FC236}">
                <a16:creationId xmlns:a16="http://schemas.microsoft.com/office/drawing/2014/main" id="{BD7FCB6C-5E47-8D01-9934-06317484790C}"/>
              </a:ext>
            </a:extLst>
          </p:cNvPr>
          <p:cNvSpPr txBox="1"/>
          <p:nvPr/>
        </p:nvSpPr>
        <p:spPr>
          <a:xfrm>
            <a:off x="1085409" y="1032096"/>
            <a:ext cx="9960826" cy="830997"/>
          </a:xfrm>
          <a:prstGeom prst="rect">
            <a:avLst/>
          </a:prstGeom>
          <a:noFill/>
        </p:spPr>
        <p:txBody>
          <a:bodyPr wrap="square" rtlCol="0">
            <a:spAutoFit/>
          </a:bodyPr>
          <a:lstStyle/>
          <a:p>
            <a:r>
              <a:rPr lang="en-US" sz="2400" dirty="0">
                <a:solidFill>
                  <a:schemeClr val="bg1"/>
                </a:solidFill>
                <a:latin typeface="Google Sans"/>
              </a:rPr>
              <a:t>Every 210,000 blocks (approximately every 4 years), the issuance reward of new Bitcoin from the mining process is cut in half.</a:t>
            </a:r>
            <a:endParaRPr lang="en-US" dirty="0">
              <a:solidFill>
                <a:schemeClr val="bg1"/>
              </a:solidFill>
            </a:endParaRPr>
          </a:p>
        </p:txBody>
      </p:sp>
      <p:graphicFrame>
        <p:nvGraphicFramePr>
          <p:cNvPr id="4" name="Table 3">
            <a:extLst>
              <a:ext uri="{FF2B5EF4-FFF2-40B4-BE49-F238E27FC236}">
                <a16:creationId xmlns:a16="http://schemas.microsoft.com/office/drawing/2014/main" id="{B37DF271-5177-848B-8F40-95854FBCD7CE}"/>
              </a:ext>
            </a:extLst>
          </p:cNvPr>
          <p:cNvGraphicFramePr>
            <a:graphicFrameLocks noGrp="1"/>
          </p:cNvGraphicFramePr>
          <p:nvPr>
            <p:extLst>
              <p:ext uri="{D42A27DB-BD31-4B8C-83A1-F6EECF244321}">
                <p14:modId xmlns:p14="http://schemas.microsoft.com/office/powerpoint/2010/main" val="3631656701"/>
              </p:ext>
            </p:extLst>
          </p:nvPr>
        </p:nvGraphicFramePr>
        <p:xfrm>
          <a:off x="1077361" y="1945640"/>
          <a:ext cx="10029228" cy="2966720"/>
        </p:xfrm>
        <a:graphic>
          <a:graphicData uri="http://schemas.openxmlformats.org/drawingml/2006/table">
            <a:tbl>
              <a:tblPr firstRow="1" bandRow="1">
                <a:tableStyleId>{5C22544A-7EE6-4342-B048-85BDC9FD1C3A}</a:tableStyleId>
              </a:tblPr>
              <a:tblGrid>
                <a:gridCol w="1973657">
                  <a:extLst>
                    <a:ext uri="{9D8B030D-6E8A-4147-A177-3AD203B41FA5}">
                      <a16:colId xmlns:a16="http://schemas.microsoft.com/office/drawing/2014/main" val="3363825912"/>
                    </a:ext>
                  </a:extLst>
                </a:gridCol>
                <a:gridCol w="1783532">
                  <a:extLst>
                    <a:ext uri="{9D8B030D-6E8A-4147-A177-3AD203B41FA5}">
                      <a16:colId xmlns:a16="http://schemas.microsoft.com/office/drawing/2014/main" val="118005017"/>
                    </a:ext>
                  </a:extLst>
                </a:gridCol>
                <a:gridCol w="3125379">
                  <a:extLst>
                    <a:ext uri="{9D8B030D-6E8A-4147-A177-3AD203B41FA5}">
                      <a16:colId xmlns:a16="http://schemas.microsoft.com/office/drawing/2014/main" val="2779417443"/>
                    </a:ext>
                  </a:extLst>
                </a:gridCol>
                <a:gridCol w="3146660">
                  <a:extLst>
                    <a:ext uri="{9D8B030D-6E8A-4147-A177-3AD203B41FA5}">
                      <a16:colId xmlns:a16="http://schemas.microsoft.com/office/drawing/2014/main" val="4270927525"/>
                    </a:ext>
                  </a:extLst>
                </a:gridCol>
              </a:tblGrid>
              <a:tr h="370840">
                <a:tc>
                  <a:txBody>
                    <a:bodyPr/>
                    <a:lstStyle/>
                    <a:p>
                      <a:pPr algn="r"/>
                      <a:r>
                        <a:rPr lang="en-US" dirty="0"/>
                        <a:t>When</a:t>
                      </a:r>
                    </a:p>
                  </a:txBody>
                  <a:tcPr/>
                </a:tc>
                <a:tc>
                  <a:txBody>
                    <a:bodyPr/>
                    <a:lstStyle/>
                    <a:p>
                      <a:pPr algn="r"/>
                      <a:r>
                        <a:rPr lang="en-US" dirty="0"/>
                        <a:t>Block Reward</a:t>
                      </a:r>
                    </a:p>
                  </a:txBody>
                  <a:tcPr/>
                </a:tc>
                <a:tc>
                  <a:txBody>
                    <a:bodyPr/>
                    <a:lstStyle/>
                    <a:p>
                      <a:pPr algn="r"/>
                      <a:r>
                        <a:rPr lang="en-US" dirty="0"/>
                        <a:t>Total BTC Mined in Period</a:t>
                      </a:r>
                    </a:p>
                  </a:txBody>
                  <a:tcPr/>
                </a:tc>
                <a:tc>
                  <a:txBody>
                    <a:bodyPr/>
                    <a:lstStyle/>
                    <a:p>
                      <a:pPr algn="r"/>
                      <a:r>
                        <a:rPr lang="en-US" dirty="0"/>
                        <a:t>% of Total Supply Mined</a:t>
                      </a:r>
                    </a:p>
                  </a:txBody>
                  <a:tcPr/>
                </a:tc>
                <a:extLst>
                  <a:ext uri="{0D108BD9-81ED-4DB2-BD59-A6C34878D82A}">
                    <a16:rowId xmlns:a16="http://schemas.microsoft.com/office/drawing/2014/main" val="1926057803"/>
                  </a:ext>
                </a:extLst>
              </a:tr>
              <a:tr h="370840">
                <a:tc>
                  <a:txBody>
                    <a:bodyPr/>
                    <a:lstStyle/>
                    <a:p>
                      <a:pPr algn="r"/>
                      <a:r>
                        <a:rPr lang="en-US" dirty="0"/>
                        <a:t>BTC Launch</a:t>
                      </a:r>
                    </a:p>
                  </a:txBody>
                  <a:tcPr/>
                </a:tc>
                <a:tc>
                  <a:txBody>
                    <a:bodyPr/>
                    <a:lstStyle/>
                    <a:p>
                      <a:pPr algn="r"/>
                      <a:r>
                        <a:rPr lang="en-US" dirty="0"/>
                        <a:t>50</a:t>
                      </a:r>
                    </a:p>
                  </a:txBody>
                  <a:tcPr/>
                </a:tc>
                <a:tc>
                  <a:txBody>
                    <a:bodyPr/>
                    <a:lstStyle/>
                    <a:p>
                      <a:pPr algn="r"/>
                      <a:r>
                        <a:rPr lang="en-US" dirty="0"/>
                        <a:t>10,500,000</a:t>
                      </a:r>
                    </a:p>
                  </a:txBody>
                  <a:tcPr/>
                </a:tc>
                <a:tc>
                  <a:txBody>
                    <a:bodyPr/>
                    <a:lstStyle/>
                    <a:p>
                      <a:pPr algn="r"/>
                      <a:r>
                        <a:rPr lang="en-US" dirty="0"/>
                        <a:t>50</a:t>
                      </a:r>
                    </a:p>
                  </a:txBody>
                  <a:tcPr/>
                </a:tc>
                <a:extLst>
                  <a:ext uri="{0D108BD9-81ED-4DB2-BD59-A6C34878D82A}">
                    <a16:rowId xmlns:a16="http://schemas.microsoft.com/office/drawing/2014/main" val="2507647905"/>
                  </a:ext>
                </a:extLst>
              </a:tr>
              <a:tr h="370840">
                <a:tc>
                  <a:txBody>
                    <a:bodyPr/>
                    <a:lstStyle/>
                    <a:p>
                      <a:pPr algn="r"/>
                      <a:r>
                        <a:rPr lang="en-US" dirty="0"/>
                        <a:t>November 2012</a:t>
                      </a:r>
                    </a:p>
                  </a:txBody>
                  <a:tcPr/>
                </a:tc>
                <a:tc>
                  <a:txBody>
                    <a:bodyPr/>
                    <a:lstStyle/>
                    <a:p>
                      <a:pPr algn="r"/>
                      <a:r>
                        <a:rPr lang="en-US" dirty="0"/>
                        <a:t>25</a:t>
                      </a:r>
                    </a:p>
                  </a:txBody>
                  <a:tcPr/>
                </a:tc>
                <a:tc>
                  <a:txBody>
                    <a:bodyPr/>
                    <a:lstStyle/>
                    <a:p>
                      <a:pPr algn="r"/>
                      <a:r>
                        <a:rPr lang="en-US" dirty="0"/>
                        <a:t>5,250,000</a:t>
                      </a:r>
                    </a:p>
                  </a:txBody>
                  <a:tcPr/>
                </a:tc>
                <a:tc>
                  <a:txBody>
                    <a:bodyPr/>
                    <a:lstStyle/>
                    <a:p>
                      <a:pPr algn="r"/>
                      <a:r>
                        <a:rPr lang="en-US" dirty="0"/>
                        <a:t>75</a:t>
                      </a:r>
                    </a:p>
                  </a:txBody>
                  <a:tcPr/>
                </a:tc>
                <a:extLst>
                  <a:ext uri="{0D108BD9-81ED-4DB2-BD59-A6C34878D82A}">
                    <a16:rowId xmlns:a16="http://schemas.microsoft.com/office/drawing/2014/main" val="81213584"/>
                  </a:ext>
                </a:extLst>
              </a:tr>
              <a:tr h="370840">
                <a:tc>
                  <a:txBody>
                    <a:bodyPr/>
                    <a:lstStyle/>
                    <a:p>
                      <a:pPr algn="r"/>
                      <a:r>
                        <a:rPr lang="en-US" dirty="0"/>
                        <a:t>July 2016</a:t>
                      </a:r>
                    </a:p>
                  </a:txBody>
                  <a:tcPr/>
                </a:tc>
                <a:tc>
                  <a:txBody>
                    <a:bodyPr/>
                    <a:lstStyle/>
                    <a:p>
                      <a:pPr algn="r"/>
                      <a:r>
                        <a:rPr lang="en-US" dirty="0"/>
                        <a:t>12.5</a:t>
                      </a:r>
                    </a:p>
                  </a:txBody>
                  <a:tcPr/>
                </a:tc>
                <a:tc>
                  <a:txBody>
                    <a:bodyPr/>
                    <a:lstStyle/>
                    <a:p>
                      <a:pPr algn="r"/>
                      <a:r>
                        <a:rPr lang="en-US" dirty="0"/>
                        <a:t>2,625,000</a:t>
                      </a:r>
                    </a:p>
                  </a:txBody>
                  <a:tcPr/>
                </a:tc>
                <a:tc>
                  <a:txBody>
                    <a:bodyPr/>
                    <a:lstStyle/>
                    <a:p>
                      <a:pPr algn="r"/>
                      <a:r>
                        <a:rPr lang="en-US" dirty="0"/>
                        <a:t>87.5</a:t>
                      </a:r>
                    </a:p>
                  </a:txBody>
                  <a:tcPr/>
                </a:tc>
                <a:extLst>
                  <a:ext uri="{0D108BD9-81ED-4DB2-BD59-A6C34878D82A}">
                    <a16:rowId xmlns:a16="http://schemas.microsoft.com/office/drawing/2014/main" val="2957634747"/>
                  </a:ext>
                </a:extLst>
              </a:tr>
              <a:tr h="370840">
                <a:tc>
                  <a:txBody>
                    <a:bodyPr/>
                    <a:lstStyle/>
                    <a:p>
                      <a:pPr algn="r"/>
                      <a:r>
                        <a:rPr lang="en-US" dirty="0"/>
                        <a:t>May 2020</a:t>
                      </a:r>
                    </a:p>
                  </a:txBody>
                  <a:tcPr/>
                </a:tc>
                <a:tc>
                  <a:txBody>
                    <a:bodyPr/>
                    <a:lstStyle/>
                    <a:p>
                      <a:pPr algn="r"/>
                      <a:r>
                        <a:rPr lang="en-US" dirty="0"/>
                        <a:t>6.25</a:t>
                      </a:r>
                    </a:p>
                  </a:txBody>
                  <a:tcPr/>
                </a:tc>
                <a:tc>
                  <a:txBody>
                    <a:bodyPr/>
                    <a:lstStyle/>
                    <a:p>
                      <a:pPr algn="r"/>
                      <a:r>
                        <a:rPr lang="en-US" dirty="0"/>
                        <a:t>1,312,500</a:t>
                      </a:r>
                    </a:p>
                  </a:txBody>
                  <a:tcPr/>
                </a:tc>
                <a:tc>
                  <a:txBody>
                    <a:bodyPr/>
                    <a:lstStyle/>
                    <a:p>
                      <a:pPr algn="r"/>
                      <a:r>
                        <a:rPr lang="en-US" dirty="0"/>
                        <a:t>93.75</a:t>
                      </a:r>
                    </a:p>
                  </a:txBody>
                  <a:tcPr/>
                </a:tc>
                <a:extLst>
                  <a:ext uri="{0D108BD9-81ED-4DB2-BD59-A6C34878D82A}">
                    <a16:rowId xmlns:a16="http://schemas.microsoft.com/office/drawing/2014/main" val="3249944064"/>
                  </a:ext>
                </a:extLst>
              </a:tr>
              <a:tr h="370840">
                <a:tc>
                  <a:txBody>
                    <a:bodyPr/>
                    <a:lstStyle/>
                    <a:p>
                      <a:pPr algn="r"/>
                      <a:r>
                        <a:rPr lang="en-US" dirty="0"/>
                        <a:t>April 2024</a:t>
                      </a:r>
                    </a:p>
                  </a:txBody>
                  <a:tcPr/>
                </a:tc>
                <a:tc>
                  <a:txBody>
                    <a:bodyPr/>
                    <a:lstStyle/>
                    <a:p>
                      <a:pPr algn="r"/>
                      <a:r>
                        <a:rPr lang="en-US" dirty="0"/>
                        <a:t>3.125</a:t>
                      </a:r>
                    </a:p>
                  </a:txBody>
                  <a:tcPr/>
                </a:tc>
                <a:tc>
                  <a:txBody>
                    <a:bodyPr/>
                    <a:lstStyle/>
                    <a:p>
                      <a:pPr algn="r"/>
                      <a:r>
                        <a:rPr lang="en-US" dirty="0"/>
                        <a:t>656,250</a:t>
                      </a:r>
                    </a:p>
                  </a:txBody>
                  <a:tcPr/>
                </a:tc>
                <a:tc>
                  <a:txBody>
                    <a:bodyPr/>
                    <a:lstStyle/>
                    <a:p>
                      <a:pPr algn="r"/>
                      <a:r>
                        <a:rPr lang="en-US" dirty="0"/>
                        <a:t>96.875</a:t>
                      </a:r>
                    </a:p>
                  </a:txBody>
                  <a:tcPr/>
                </a:tc>
                <a:extLst>
                  <a:ext uri="{0D108BD9-81ED-4DB2-BD59-A6C34878D82A}">
                    <a16:rowId xmlns:a16="http://schemas.microsoft.com/office/drawing/2014/main" val="3327321800"/>
                  </a:ext>
                </a:extLst>
              </a:tr>
              <a:tr h="370840">
                <a:tc>
                  <a:txBody>
                    <a:bodyPr/>
                    <a:lstStyle/>
                    <a:p>
                      <a:pPr algn="r"/>
                      <a:r>
                        <a:rPr lang="en-US" dirty="0"/>
                        <a:t>2028</a:t>
                      </a:r>
                    </a:p>
                  </a:txBody>
                  <a:tcPr/>
                </a:tc>
                <a:tc>
                  <a:txBody>
                    <a:bodyPr/>
                    <a:lstStyle/>
                    <a:p>
                      <a:pPr algn="r"/>
                      <a:r>
                        <a:rPr lang="en-US" dirty="0"/>
                        <a:t>1.5625</a:t>
                      </a:r>
                    </a:p>
                  </a:txBody>
                  <a:tcPr/>
                </a:tc>
                <a:tc>
                  <a:txBody>
                    <a:bodyPr/>
                    <a:lstStyle/>
                    <a:p>
                      <a:pPr algn="r"/>
                      <a:r>
                        <a:rPr lang="en-US" dirty="0"/>
                        <a:t>328,125</a:t>
                      </a:r>
                    </a:p>
                  </a:txBody>
                  <a:tcPr/>
                </a:tc>
                <a:tc>
                  <a:txBody>
                    <a:bodyPr/>
                    <a:lstStyle/>
                    <a:p>
                      <a:pPr algn="r"/>
                      <a:r>
                        <a:rPr lang="en-US" dirty="0"/>
                        <a:t>98.4375</a:t>
                      </a:r>
                    </a:p>
                  </a:txBody>
                  <a:tcPr/>
                </a:tc>
                <a:extLst>
                  <a:ext uri="{0D108BD9-81ED-4DB2-BD59-A6C34878D82A}">
                    <a16:rowId xmlns:a16="http://schemas.microsoft.com/office/drawing/2014/main" val="1484761671"/>
                  </a:ext>
                </a:extLst>
              </a:tr>
              <a:tr h="370840">
                <a:tc>
                  <a:txBody>
                    <a:bodyPr/>
                    <a:lstStyle/>
                    <a:p>
                      <a:pPr algn="r"/>
                      <a:r>
                        <a:rPr lang="en-US" dirty="0"/>
                        <a:t>2032</a:t>
                      </a:r>
                    </a:p>
                  </a:txBody>
                  <a:tcPr/>
                </a:tc>
                <a:tc>
                  <a:txBody>
                    <a:bodyPr/>
                    <a:lstStyle/>
                    <a:p>
                      <a:pPr algn="r"/>
                      <a:r>
                        <a:rPr lang="en-US" dirty="0"/>
                        <a:t>.78125</a:t>
                      </a:r>
                    </a:p>
                  </a:txBody>
                  <a:tcPr/>
                </a:tc>
                <a:tc>
                  <a:txBody>
                    <a:bodyPr/>
                    <a:lstStyle/>
                    <a:p>
                      <a:pPr algn="r"/>
                      <a:r>
                        <a:rPr lang="en-US" dirty="0"/>
                        <a:t>164,062.5</a:t>
                      </a:r>
                    </a:p>
                  </a:txBody>
                  <a:tcPr/>
                </a:tc>
                <a:tc>
                  <a:txBody>
                    <a:bodyPr/>
                    <a:lstStyle/>
                    <a:p>
                      <a:pPr algn="r"/>
                      <a:r>
                        <a:rPr lang="en-US" dirty="0"/>
                        <a:t>99.21875</a:t>
                      </a:r>
                    </a:p>
                  </a:txBody>
                  <a:tcPr/>
                </a:tc>
                <a:extLst>
                  <a:ext uri="{0D108BD9-81ED-4DB2-BD59-A6C34878D82A}">
                    <a16:rowId xmlns:a16="http://schemas.microsoft.com/office/drawing/2014/main" val="2464668676"/>
                  </a:ext>
                </a:extLst>
              </a:tr>
            </a:tbl>
          </a:graphicData>
        </a:graphic>
      </p:graphicFrame>
      <p:sp>
        <p:nvSpPr>
          <p:cNvPr id="6" name="TextBox 5">
            <a:extLst>
              <a:ext uri="{FF2B5EF4-FFF2-40B4-BE49-F238E27FC236}">
                <a16:creationId xmlns:a16="http://schemas.microsoft.com/office/drawing/2014/main" id="{A21D27A8-BE19-4CC5-7ADB-E464E8C27390}"/>
              </a:ext>
            </a:extLst>
          </p:cNvPr>
          <p:cNvSpPr txBox="1"/>
          <p:nvPr/>
        </p:nvSpPr>
        <p:spPr>
          <a:xfrm>
            <a:off x="1077362" y="5410405"/>
            <a:ext cx="9968873" cy="830997"/>
          </a:xfrm>
          <a:prstGeom prst="rect">
            <a:avLst/>
          </a:prstGeom>
          <a:solidFill>
            <a:schemeClr val="accent3">
              <a:lumMod val="60000"/>
              <a:lumOff val="40000"/>
            </a:schemeClr>
          </a:solidFill>
        </p:spPr>
        <p:txBody>
          <a:bodyPr wrap="square">
            <a:spAutoFit/>
          </a:bodyPr>
          <a:lstStyle/>
          <a:p>
            <a:r>
              <a:rPr lang="en-US" sz="2400" b="1" dirty="0">
                <a:solidFill>
                  <a:schemeClr val="bg1"/>
                </a:solidFill>
                <a:latin typeface="Google Sans"/>
              </a:rPr>
              <a:t>** The diminishing returns of the block reward is the mechanism that enforces the limited supply of 21 million full Bitcoins.</a:t>
            </a:r>
          </a:p>
        </p:txBody>
      </p:sp>
    </p:spTree>
    <p:extLst>
      <p:ext uri="{BB962C8B-B14F-4D97-AF65-F5344CB8AC3E}">
        <p14:creationId xmlns:p14="http://schemas.microsoft.com/office/powerpoint/2010/main" val="3731478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BFEF8-F8AB-7D08-6E9A-A4ED3832C6E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D926314-042D-402F-D065-294A13665505}"/>
              </a:ext>
            </a:extLst>
          </p:cNvPr>
          <p:cNvSpPr txBox="1"/>
          <p:nvPr/>
        </p:nvSpPr>
        <p:spPr>
          <a:xfrm>
            <a:off x="1077361" y="140131"/>
            <a:ext cx="10230416" cy="769441"/>
          </a:xfrm>
          <a:prstGeom prst="rect">
            <a:avLst/>
          </a:prstGeom>
          <a:noFill/>
        </p:spPr>
        <p:txBody>
          <a:bodyPr wrap="square" rtlCol="0">
            <a:spAutoFit/>
          </a:bodyPr>
          <a:lstStyle/>
          <a:p>
            <a:r>
              <a:rPr lang="en-US" sz="4400" b="1"/>
              <a:t>Bitcoin Rewards Per HALVING:</a:t>
            </a:r>
            <a:endParaRPr lang="en-US" sz="4400" b="1" dirty="0"/>
          </a:p>
        </p:txBody>
      </p:sp>
      <p:sp>
        <p:nvSpPr>
          <p:cNvPr id="5" name="AutoShape 4" descr="How Many Bitcoins Are There? - Crypto.com US">
            <a:extLst>
              <a:ext uri="{FF2B5EF4-FFF2-40B4-BE49-F238E27FC236}">
                <a16:creationId xmlns:a16="http://schemas.microsoft.com/office/drawing/2014/main" id="{8EB66AF0-D0FD-B878-B585-64FB7E10E93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How Many Bitcoins Are There? - Crypto.com US">
            <a:extLst>
              <a:ext uri="{FF2B5EF4-FFF2-40B4-BE49-F238E27FC236}">
                <a16:creationId xmlns:a16="http://schemas.microsoft.com/office/drawing/2014/main" id="{BF3F4F5A-D2FD-FA27-15B7-139CD18D16D0}"/>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Bitcoin issuance schedule">
            <a:extLst>
              <a:ext uri="{FF2B5EF4-FFF2-40B4-BE49-F238E27FC236}">
                <a16:creationId xmlns:a16="http://schemas.microsoft.com/office/drawing/2014/main" id="{0782E62C-A933-33AD-66D5-FB6979545A44}"/>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A7B526AD-A5FF-06BA-7C2C-F1CB360C8B5D}"/>
              </a:ext>
            </a:extLst>
          </p:cNvPr>
          <p:cNvPicPr>
            <a:picLocks noChangeAspect="1"/>
          </p:cNvPicPr>
          <p:nvPr/>
        </p:nvPicPr>
        <p:blipFill>
          <a:blip r:embed="rId2"/>
          <a:stretch>
            <a:fillRect/>
          </a:stretch>
        </p:blipFill>
        <p:spPr>
          <a:xfrm>
            <a:off x="1209502" y="1113181"/>
            <a:ext cx="8659866" cy="4722354"/>
          </a:xfrm>
          <a:prstGeom prst="rect">
            <a:avLst/>
          </a:prstGeom>
        </p:spPr>
      </p:pic>
    </p:spTree>
    <p:extLst>
      <p:ext uri="{BB962C8B-B14F-4D97-AF65-F5344CB8AC3E}">
        <p14:creationId xmlns:p14="http://schemas.microsoft.com/office/powerpoint/2010/main" val="175566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2A7A4-E513-CB6E-CB98-67C8F54FD58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64A2658-778E-AD26-A222-144C661DCE24}"/>
              </a:ext>
            </a:extLst>
          </p:cNvPr>
          <p:cNvSpPr txBox="1"/>
          <p:nvPr/>
        </p:nvSpPr>
        <p:spPr>
          <a:xfrm>
            <a:off x="1077362" y="167291"/>
            <a:ext cx="10230416" cy="769441"/>
          </a:xfrm>
          <a:prstGeom prst="rect">
            <a:avLst/>
          </a:prstGeom>
          <a:noFill/>
        </p:spPr>
        <p:txBody>
          <a:bodyPr wrap="square" rtlCol="0">
            <a:spAutoFit/>
          </a:bodyPr>
          <a:lstStyle/>
          <a:p>
            <a:r>
              <a:rPr lang="en-US" sz="4400" b="1" dirty="0"/>
              <a:t>DIFFICULTY ADJUSTMENT:</a:t>
            </a:r>
          </a:p>
        </p:txBody>
      </p:sp>
      <p:sp>
        <p:nvSpPr>
          <p:cNvPr id="3" name="TextBox 2">
            <a:extLst>
              <a:ext uri="{FF2B5EF4-FFF2-40B4-BE49-F238E27FC236}">
                <a16:creationId xmlns:a16="http://schemas.microsoft.com/office/drawing/2014/main" id="{E0181A4E-BE2F-54CE-7A7C-C21E3A2BBA30}"/>
              </a:ext>
            </a:extLst>
          </p:cNvPr>
          <p:cNvSpPr txBox="1"/>
          <p:nvPr/>
        </p:nvSpPr>
        <p:spPr>
          <a:xfrm>
            <a:off x="1077362" y="1077362"/>
            <a:ext cx="9488032" cy="4278094"/>
          </a:xfrm>
          <a:prstGeom prst="rect">
            <a:avLst/>
          </a:prstGeom>
          <a:noFill/>
        </p:spPr>
        <p:txBody>
          <a:bodyPr wrap="square" rtlCol="0">
            <a:spAutoFit/>
          </a:bodyPr>
          <a:lstStyle/>
          <a:p>
            <a:r>
              <a:rPr lang="en-US" sz="3200" b="1" dirty="0">
                <a:solidFill>
                  <a:schemeClr val="bg1"/>
                </a:solidFill>
                <a:latin typeface="Google Sans"/>
              </a:rPr>
              <a:t>PROBLEM!!!     </a:t>
            </a:r>
          </a:p>
          <a:p>
            <a:endParaRPr lang="en-US" sz="2400" dirty="0">
              <a:solidFill>
                <a:schemeClr val="bg1"/>
              </a:solidFill>
              <a:latin typeface="Google Sans"/>
            </a:endParaRPr>
          </a:p>
          <a:p>
            <a:r>
              <a:rPr lang="en-US" sz="2400" dirty="0">
                <a:solidFill>
                  <a:schemeClr val="bg1"/>
                </a:solidFill>
                <a:latin typeface="Google Sans"/>
              </a:rPr>
              <a:t>The global </a:t>
            </a:r>
            <a:r>
              <a:rPr lang="en-US" sz="2400">
                <a:solidFill>
                  <a:schemeClr val="bg1"/>
                </a:solidFill>
                <a:latin typeface="Google Sans"/>
              </a:rPr>
              <a:t>mining lottery competition </a:t>
            </a:r>
            <a:r>
              <a:rPr lang="en-US" sz="2400" dirty="0">
                <a:solidFill>
                  <a:schemeClr val="bg1"/>
                </a:solidFill>
                <a:latin typeface="Google Sans"/>
              </a:rPr>
              <a:t>attracts more and more computing power which causes the random number puzzle in the blocks to be solved more quickly.   If left unchecked, this would cause all the Bitcoin to be rewarded and distributed too soon.</a:t>
            </a:r>
          </a:p>
          <a:p>
            <a:endParaRPr lang="en-US" sz="2400" dirty="0">
              <a:solidFill>
                <a:schemeClr val="bg1"/>
              </a:solidFill>
              <a:latin typeface="Google Sans"/>
            </a:endParaRPr>
          </a:p>
          <a:p>
            <a:r>
              <a:rPr lang="en-US" sz="2400" dirty="0">
                <a:solidFill>
                  <a:schemeClr val="bg1"/>
                </a:solidFill>
                <a:latin typeface="Google Sans"/>
              </a:rPr>
              <a:t>Every 2016 blocks (about every 2 weeks), the network software measures the incoming rate of blocks and adjusts the difficulty in the puzzle.   Increasing the difficulty requirement of the puzzle slows it down to always maintain a consistent block rate of about 10 minutes.</a:t>
            </a:r>
            <a:endParaRPr lang="en-US" dirty="0">
              <a:solidFill>
                <a:schemeClr val="bg1"/>
              </a:solidFill>
            </a:endParaRPr>
          </a:p>
        </p:txBody>
      </p:sp>
      <p:sp>
        <p:nvSpPr>
          <p:cNvPr id="4" name="TextBox 3">
            <a:extLst>
              <a:ext uri="{FF2B5EF4-FFF2-40B4-BE49-F238E27FC236}">
                <a16:creationId xmlns:a16="http://schemas.microsoft.com/office/drawing/2014/main" id="{0E502C50-08A0-F1D0-67E3-1B61BDE5B110}"/>
              </a:ext>
            </a:extLst>
          </p:cNvPr>
          <p:cNvSpPr txBox="1"/>
          <p:nvPr/>
        </p:nvSpPr>
        <p:spPr>
          <a:xfrm>
            <a:off x="1077362" y="5540122"/>
            <a:ext cx="9968873" cy="830997"/>
          </a:xfrm>
          <a:prstGeom prst="rect">
            <a:avLst/>
          </a:prstGeom>
          <a:solidFill>
            <a:schemeClr val="accent3">
              <a:lumMod val="60000"/>
              <a:lumOff val="40000"/>
            </a:schemeClr>
          </a:solidFill>
        </p:spPr>
        <p:txBody>
          <a:bodyPr wrap="square">
            <a:spAutoFit/>
          </a:bodyPr>
          <a:lstStyle/>
          <a:p>
            <a:r>
              <a:rPr lang="en-US" sz="2400" b="1" dirty="0">
                <a:solidFill>
                  <a:schemeClr val="bg1"/>
                </a:solidFill>
                <a:latin typeface="Google Sans"/>
              </a:rPr>
              <a:t>** The difficulty adjustment ensures the incoming rate of Bitcoin remains constant regardless of how many mining computers are on the network.</a:t>
            </a:r>
          </a:p>
        </p:txBody>
      </p:sp>
    </p:spTree>
    <p:extLst>
      <p:ext uri="{BB962C8B-B14F-4D97-AF65-F5344CB8AC3E}">
        <p14:creationId xmlns:p14="http://schemas.microsoft.com/office/powerpoint/2010/main" val="4259668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E4FF4-E4B3-CF41-AAEB-EC7FA987484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DB3FD4C-1175-6C56-CF28-1D5C53FABB4E}"/>
              </a:ext>
            </a:extLst>
          </p:cNvPr>
          <p:cNvSpPr txBox="1"/>
          <p:nvPr/>
        </p:nvSpPr>
        <p:spPr>
          <a:xfrm>
            <a:off x="1077362" y="167291"/>
            <a:ext cx="10230416" cy="769441"/>
          </a:xfrm>
          <a:prstGeom prst="rect">
            <a:avLst/>
          </a:prstGeom>
          <a:noFill/>
        </p:spPr>
        <p:txBody>
          <a:bodyPr wrap="square" rtlCol="0">
            <a:spAutoFit/>
          </a:bodyPr>
          <a:lstStyle/>
          <a:p>
            <a:r>
              <a:rPr lang="en-US" sz="4400" b="1" dirty="0"/>
              <a:t>PROOF OF WORK:</a:t>
            </a:r>
          </a:p>
        </p:txBody>
      </p:sp>
      <p:sp>
        <p:nvSpPr>
          <p:cNvPr id="3" name="TextBox 2">
            <a:extLst>
              <a:ext uri="{FF2B5EF4-FFF2-40B4-BE49-F238E27FC236}">
                <a16:creationId xmlns:a16="http://schemas.microsoft.com/office/drawing/2014/main" id="{51EE6595-FA0D-783F-9F2F-3BB08C1CEF68}"/>
              </a:ext>
            </a:extLst>
          </p:cNvPr>
          <p:cNvSpPr txBox="1"/>
          <p:nvPr/>
        </p:nvSpPr>
        <p:spPr>
          <a:xfrm>
            <a:off x="1077362" y="1231271"/>
            <a:ext cx="9488032" cy="4154984"/>
          </a:xfrm>
          <a:prstGeom prst="rect">
            <a:avLst/>
          </a:prstGeom>
          <a:noFill/>
        </p:spPr>
        <p:txBody>
          <a:bodyPr wrap="square" rtlCol="0">
            <a:spAutoFit/>
          </a:bodyPr>
          <a:lstStyle/>
          <a:p>
            <a:r>
              <a:rPr lang="en-US" sz="2400" dirty="0">
                <a:solidFill>
                  <a:schemeClr val="bg1"/>
                </a:solidFill>
                <a:latin typeface="Google Sans"/>
              </a:rPr>
              <a:t>The necessity of the mining process requires the use of raw computer processing power.  Since all computers require it, the only way for the mining block validation process to occur is to consume physical electricity.  </a:t>
            </a:r>
          </a:p>
          <a:p>
            <a:endParaRPr lang="en-US" sz="2400" dirty="0">
              <a:solidFill>
                <a:schemeClr val="bg1"/>
              </a:solidFill>
              <a:latin typeface="Google Sans"/>
            </a:endParaRPr>
          </a:p>
          <a:p>
            <a:r>
              <a:rPr lang="en-US" sz="2400" dirty="0">
                <a:solidFill>
                  <a:schemeClr val="bg1"/>
                </a:solidFill>
                <a:latin typeface="Google Sans"/>
              </a:rPr>
              <a:t>This material requirement is </a:t>
            </a:r>
            <a:r>
              <a:rPr lang="en-US" sz="2400">
                <a:solidFill>
                  <a:schemeClr val="bg1"/>
                </a:solidFill>
                <a:latin typeface="Google Sans"/>
              </a:rPr>
              <a:t>the essential tether </a:t>
            </a:r>
            <a:r>
              <a:rPr lang="en-US" sz="2400" dirty="0">
                <a:solidFill>
                  <a:schemeClr val="bg1"/>
                </a:solidFill>
                <a:latin typeface="Google Sans"/>
              </a:rPr>
              <a:t>between the digital and physical world.  By requiring electricity for this process, the laws of physics CANNOT be bypassed which absolutely solidifies the security of the network.</a:t>
            </a:r>
          </a:p>
          <a:p>
            <a:endParaRPr lang="en-US" sz="2400" dirty="0">
              <a:solidFill>
                <a:schemeClr val="bg1"/>
              </a:solidFill>
              <a:latin typeface="Google Sans"/>
            </a:endParaRPr>
          </a:p>
          <a:p>
            <a:pPr marL="342900" indent="-342900">
              <a:buFont typeface="Arial" panose="020B0604020202020204" pitchFamily="34" charset="0"/>
              <a:buChar char="•"/>
            </a:pPr>
            <a:r>
              <a:rPr lang="en-US" sz="2400" dirty="0">
                <a:solidFill>
                  <a:schemeClr val="bg1"/>
                </a:solidFill>
                <a:latin typeface="Google Sans"/>
              </a:rPr>
              <a:t>Mining process cannot be ‘hacked’</a:t>
            </a:r>
          </a:p>
          <a:p>
            <a:pPr marL="342900" indent="-342900">
              <a:buFont typeface="Arial" panose="020B0604020202020204" pitchFamily="34" charset="0"/>
              <a:buChar char="•"/>
            </a:pPr>
            <a:r>
              <a:rPr lang="en-US" sz="2400" dirty="0">
                <a:solidFill>
                  <a:schemeClr val="bg1"/>
                </a:solidFill>
                <a:latin typeface="Google Sans"/>
              </a:rPr>
              <a:t>Cannot be ‘cheated’ by a program, malware, or virus.</a:t>
            </a:r>
          </a:p>
        </p:txBody>
      </p:sp>
      <p:sp>
        <p:nvSpPr>
          <p:cNvPr id="4" name="TextBox 3">
            <a:extLst>
              <a:ext uri="{FF2B5EF4-FFF2-40B4-BE49-F238E27FC236}">
                <a16:creationId xmlns:a16="http://schemas.microsoft.com/office/drawing/2014/main" id="{35400D35-9E5A-34DD-45A6-FF6D13DD071F}"/>
              </a:ext>
            </a:extLst>
          </p:cNvPr>
          <p:cNvSpPr txBox="1"/>
          <p:nvPr/>
        </p:nvSpPr>
        <p:spPr>
          <a:xfrm>
            <a:off x="1077362" y="5471602"/>
            <a:ext cx="10411486" cy="830997"/>
          </a:xfrm>
          <a:prstGeom prst="rect">
            <a:avLst/>
          </a:prstGeom>
          <a:solidFill>
            <a:schemeClr val="accent3">
              <a:lumMod val="60000"/>
              <a:lumOff val="40000"/>
            </a:schemeClr>
          </a:solidFill>
        </p:spPr>
        <p:txBody>
          <a:bodyPr wrap="square">
            <a:spAutoFit/>
          </a:bodyPr>
          <a:lstStyle/>
          <a:p>
            <a:r>
              <a:rPr lang="en-US" sz="2400" b="1" dirty="0">
                <a:solidFill>
                  <a:schemeClr val="bg1"/>
                </a:solidFill>
                <a:latin typeface="Google Sans"/>
              </a:rPr>
              <a:t>** Proof Of Work is the physical barrier mechanism for ensuring the security of the network</a:t>
            </a:r>
          </a:p>
        </p:txBody>
      </p:sp>
    </p:spTree>
    <p:extLst>
      <p:ext uri="{BB962C8B-B14F-4D97-AF65-F5344CB8AC3E}">
        <p14:creationId xmlns:p14="http://schemas.microsoft.com/office/powerpoint/2010/main" val="3938684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8BEA0-F401-F639-F6CA-22852BF827B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419C226-EE7C-2861-F6F8-E9EABD45B16F}"/>
              </a:ext>
            </a:extLst>
          </p:cNvPr>
          <p:cNvSpPr txBox="1"/>
          <p:nvPr/>
        </p:nvSpPr>
        <p:spPr>
          <a:xfrm>
            <a:off x="1077362" y="167291"/>
            <a:ext cx="10230416" cy="769441"/>
          </a:xfrm>
          <a:prstGeom prst="rect">
            <a:avLst/>
          </a:prstGeom>
          <a:noFill/>
        </p:spPr>
        <p:txBody>
          <a:bodyPr wrap="square" rtlCol="0">
            <a:spAutoFit/>
          </a:bodyPr>
          <a:lstStyle/>
          <a:p>
            <a:r>
              <a:rPr lang="en-US" sz="4400" b="1" dirty="0"/>
              <a:t>CONSENSUS:</a:t>
            </a:r>
          </a:p>
        </p:txBody>
      </p:sp>
      <p:sp>
        <p:nvSpPr>
          <p:cNvPr id="3" name="TextBox 2">
            <a:extLst>
              <a:ext uri="{FF2B5EF4-FFF2-40B4-BE49-F238E27FC236}">
                <a16:creationId xmlns:a16="http://schemas.microsoft.com/office/drawing/2014/main" id="{0349566E-9C6C-124A-FA7A-5829C7922FEB}"/>
              </a:ext>
            </a:extLst>
          </p:cNvPr>
          <p:cNvSpPr txBox="1"/>
          <p:nvPr/>
        </p:nvSpPr>
        <p:spPr>
          <a:xfrm>
            <a:off x="1077362" y="1086416"/>
            <a:ext cx="9116840" cy="4339650"/>
          </a:xfrm>
          <a:prstGeom prst="rect">
            <a:avLst/>
          </a:prstGeom>
          <a:noFill/>
        </p:spPr>
        <p:txBody>
          <a:bodyPr wrap="square" rtlCol="0">
            <a:spAutoFit/>
          </a:bodyPr>
          <a:lstStyle/>
          <a:p>
            <a:r>
              <a:rPr lang="en-US" sz="2000" dirty="0">
                <a:solidFill>
                  <a:schemeClr val="bg1"/>
                </a:solidFill>
                <a:latin typeface="Google Sans"/>
              </a:rPr>
              <a:t>The majority of the users agree to the same rules.  Therefore, everyone that chooses to use the system MUST abide by the same rules.  No exceptions!</a:t>
            </a:r>
          </a:p>
          <a:p>
            <a:endParaRPr lang="en-US" sz="2000" dirty="0">
              <a:solidFill>
                <a:schemeClr val="bg1"/>
              </a:solidFill>
              <a:latin typeface="Google Sans"/>
            </a:endParaRPr>
          </a:p>
          <a:p>
            <a:pPr marL="342900" indent="-342900">
              <a:buFont typeface="Arial" panose="020B0604020202020204" pitchFamily="34" charset="0"/>
              <a:buChar char="•"/>
            </a:pPr>
            <a:r>
              <a:rPr lang="en-US" sz="2000" dirty="0">
                <a:solidFill>
                  <a:schemeClr val="bg1"/>
                </a:solidFill>
                <a:latin typeface="Google Sans"/>
              </a:rPr>
              <a:t>Any change, enhancement, or modification to the system needs to be accepted and agreed to by the majority of the nodes.  No CEO, billionaire, politician, or government can enforce or demand changes.  Each node and Bitcoin user votes to determine which ruleset to use.</a:t>
            </a:r>
          </a:p>
          <a:p>
            <a:pPr marL="342900" indent="-342900">
              <a:buFont typeface="Arial" panose="020B0604020202020204" pitchFamily="34" charset="0"/>
              <a:buChar char="•"/>
            </a:pPr>
            <a:endParaRPr lang="en-US" sz="2000" dirty="0">
              <a:solidFill>
                <a:schemeClr val="bg1"/>
              </a:solidFill>
              <a:latin typeface="Google Sans"/>
            </a:endParaRPr>
          </a:p>
          <a:p>
            <a:pPr marL="342900" indent="-342900">
              <a:buFont typeface="Arial" panose="020B0604020202020204" pitchFamily="34" charset="0"/>
              <a:buChar char="•"/>
            </a:pPr>
            <a:r>
              <a:rPr lang="en-US" sz="2000" dirty="0">
                <a:solidFill>
                  <a:schemeClr val="bg1"/>
                </a:solidFill>
                <a:latin typeface="Google Sans"/>
              </a:rPr>
              <a:t>Every transaction and block must follow the agreed upon rules.  Any deviation and that transaction is rejected by the network and NOT processed onto the chain.</a:t>
            </a:r>
          </a:p>
          <a:p>
            <a:pPr marL="342900" indent="-342900">
              <a:buFont typeface="Arial" panose="020B0604020202020204" pitchFamily="34" charset="0"/>
              <a:buChar char="•"/>
            </a:pPr>
            <a:endParaRPr lang="en-US" sz="2000" dirty="0">
              <a:solidFill>
                <a:schemeClr val="bg1"/>
              </a:solidFill>
              <a:latin typeface="Google Sans"/>
            </a:endParaRPr>
          </a:p>
          <a:p>
            <a:pPr marL="342900" indent="-342900">
              <a:buFont typeface="Arial" panose="020B0604020202020204" pitchFamily="34" charset="0"/>
              <a:buChar char="•"/>
            </a:pPr>
            <a:r>
              <a:rPr lang="en-US" sz="2000" dirty="0">
                <a:solidFill>
                  <a:schemeClr val="bg1"/>
                </a:solidFill>
                <a:latin typeface="Google Sans"/>
              </a:rPr>
              <a:t>Any change in the rules ceases to become Bitcoin and becomes something else.  This leads to the creation of alternate (Alt) coins.  </a:t>
            </a:r>
          </a:p>
          <a:p>
            <a:endParaRPr lang="en-US" sz="1600" dirty="0">
              <a:solidFill>
                <a:schemeClr val="bg1"/>
              </a:solidFill>
            </a:endParaRPr>
          </a:p>
        </p:txBody>
      </p:sp>
      <p:sp>
        <p:nvSpPr>
          <p:cNvPr id="4" name="TextBox 3">
            <a:extLst>
              <a:ext uri="{FF2B5EF4-FFF2-40B4-BE49-F238E27FC236}">
                <a16:creationId xmlns:a16="http://schemas.microsoft.com/office/drawing/2014/main" id="{A22A4856-489A-854F-8A9F-F08860E0C528}"/>
              </a:ext>
            </a:extLst>
          </p:cNvPr>
          <p:cNvSpPr txBox="1"/>
          <p:nvPr/>
        </p:nvSpPr>
        <p:spPr>
          <a:xfrm>
            <a:off x="986827" y="5670778"/>
            <a:ext cx="10411486" cy="830997"/>
          </a:xfrm>
          <a:prstGeom prst="rect">
            <a:avLst/>
          </a:prstGeom>
          <a:solidFill>
            <a:schemeClr val="accent3">
              <a:lumMod val="60000"/>
              <a:lumOff val="40000"/>
            </a:schemeClr>
          </a:solidFill>
        </p:spPr>
        <p:txBody>
          <a:bodyPr wrap="square">
            <a:spAutoFit/>
          </a:bodyPr>
          <a:lstStyle/>
          <a:p>
            <a:r>
              <a:rPr lang="en-US" sz="2400" b="1" dirty="0">
                <a:solidFill>
                  <a:schemeClr val="bg1"/>
                </a:solidFill>
                <a:latin typeface="Google Sans"/>
              </a:rPr>
              <a:t>** The decentralized, secure, and unchangeable nature of the Bitcoin network makes it the most attractive ruleset to follow.</a:t>
            </a:r>
          </a:p>
        </p:txBody>
      </p:sp>
    </p:spTree>
    <p:extLst>
      <p:ext uri="{BB962C8B-B14F-4D97-AF65-F5344CB8AC3E}">
        <p14:creationId xmlns:p14="http://schemas.microsoft.com/office/powerpoint/2010/main" val="3777223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4FF15-D9E4-9744-D2FC-97195FB16DC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CE403D6-D51B-A5F8-DA7E-B545E188EFAF}"/>
              </a:ext>
            </a:extLst>
          </p:cNvPr>
          <p:cNvSpPr txBox="1"/>
          <p:nvPr/>
        </p:nvSpPr>
        <p:spPr>
          <a:xfrm>
            <a:off x="1077362" y="167291"/>
            <a:ext cx="10230416" cy="769441"/>
          </a:xfrm>
          <a:prstGeom prst="rect">
            <a:avLst/>
          </a:prstGeom>
          <a:noFill/>
        </p:spPr>
        <p:txBody>
          <a:bodyPr wrap="square" rtlCol="0">
            <a:spAutoFit/>
          </a:bodyPr>
          <a:lstStyle/>
          <a:p>
            <a:r>
              <a:rPr lang="en-US" sz="4400" b="1" dirty="0"/>
              <a:t>KEY BENEFITS OF THIS SYSTEM:</a:t>
            </a:r>
          </a:p>
        </p:txBody>
      </p:sp>
      <p:sp>
        <p:nvSpPr>
          <p:cNvPr id="3" name="TextBox 2">
            <a:extLst>
              <a:ext uri="{FF2B5EF4-FFF2-40B4-BE49-F238E27FC236}">
                <a16:creationId xmlns:a16="http://schemas.microsoft.com/office/drawing/2014/main" id="{1B93D076-935A-BB3E-A14C-4E3EEC7810BD}"/>
              </a:ext>
            </a:extLst>
          </p:cNvPr>
          <p:cNvSpPr txBox="1"/>
          <p:nvPr/>
        </p:nvSpPr>
        <p:spPr>
          <a:xfrm>
            <a:off x="986826" y="1122630"/>
            <a:ext cx="9904493" cy="4555093"/>
          </a:xfrm>
          <a:prstGeom prst="rect">
            <a:avLst/>
          </a:prstGeom>
          <a:noFill/>
        </p:spPr>
        <p:txBody>
          <a:bodyPr wrap="square" rtlCol="0">
            <a:spAutoFit/>
          </a:bodyPr>
          <a:lstStyle/>
          <a:p>
            <a:r>
              <a:rPr lang="en-US" sz="2000" dirty="0">
                <a:latin typeface="Google Sans"/>
              </a:rPr>
              <a:t>BORDERLESS:   </a:t>
            </a:r>
          </a:p>
          <a:p>
            <a:pPr marL="800100" lvl="1" indent="-342900">
              <a:buFont typeface="Arial" panose="020B0604020202020204" pitchFamily="34" charset="0"/>
              <a:buChar char="•"/>
            </a:pPr>
            <a:r>
              <a:rPr lang="en-US" sz="2000" dirty="0">
                <a:solidFill>
                  <a:schemeClr val="bg1"/>
                </a:solidFill>
                <a:latin typeface="Google Sans"/>
              </a:rPr>
              <a:t>Globally exists via Internet.  Country borders and government influences are ignored.</a:t>
            </a:r>
          </a:p>
          <a:p>
            <a:endParaRPr lang="en-US" sz="2000" dirty="0">
              <a:solidFill>
                <a:schemeClr val="bg1"/>
              </a:solidFill>
              <a:latin typeface="Google Sans"/>
            </a:endParaRPr>
          </a:p>
          <a:p>
            <a:r>
              <a:rPr lang="en-US" sz="2000" dirty="0">
                <a:latin typeface="Google Sans"/>
              </a:rPr>
              <a:t>CENSORSHIP RESISTANT:</a:t>
            </a:r>
          </a:p>
          <a:p>
            <a:pPr marL="800100" lvl="1" indent="-342900">
              <a:buFont typeface="Arial" panose="020B0604020202020204" pitchFamily="34" charset="0"/>
              <a:buChar char="•"/>
            </a:pPr>
            <a:r>
              <a:rPr lang="en-US" sz="2000" dirty="0">
                <a:solidFill>
                  <a:schemeClr val="bg1"/>
                </a:solidFill>
                <a:latin typeface="Google Sans"/>
              </a:rPr>
              <a:t>No authority can stop or confiscate transactions.  It is a direct transfer between addresses.  Completely Peer to Peer.  No third party involved.</a:t>
            </a:r>
          </a:p>
          <a:p>
            <a:pPr lvl="1"/>
            <a:endParaRPr lang="en-US" sz="2000" dirty="0">
              <a:solidFill>
                <a:schemeClr val="bg1"/>
              </a:solidFill>
              <a:latin typeface="Google Sans"/>
            </a:endParaRPr>
          </a:p>
          <a:p>
            <a:r>
              <a:rPr lang="en-US" sz="2000" dirty="0">
                <a:latin typeface="Google Sans"/>
              </a:rPr>
              <a:t>OPEN SOURCE:</a:t>
            </a:r>
          </a:p>
          <a:p>
            <a:pPr marL="800100" lvl="1" indent="-342900">
              <a:buFont typeface="Arial" panose="020B0604020202020204" pitchFamily="34" charset="0"/>
              <a:buChar char="•"/>
            </a:pPr>
            <a:r>
              <a:rPr lang="en-US" sz="2000" dirty="0">
                <a:solidFill>
                  <a:schemeClr val="bg1"/>
                </a:solidFill>
                <a:latin typeface="Google Sans"/>
              </a:rPr>
              <a:t>No software code or rule is hidden.  No fine print or unexpected surprises.  All functionality of the ruleset is publicly available and auditable by anyone at any time.</a:t>
            </a:r>
          </a:p>
          <a:p>
            <a:pPr marL="800100" lvl="1" indent="-342900">
              <a:buFont typeface="Arial" panose="020B0604020202020204" pitchFamily="34" charset="0"/>
              <a:buChar char="•"/>
            </a:pPr>
            <a:endParaRPr lang="en-US" sz="1600" dirty="0">
              <a:solidFill>
                <a:schemeClr val="bg1"/>
              </a:solidFill>
              <a:latin typeface="Google Sans"/>
            </a:endParaRPr>
          </a:p>
          <a:p>
            <a:r>
              <a:rPr lang="en-US" sz="2000" dirty="0">
                <a:latin typeface="Google Sans"/>
              </a:rPr>
              <a:t>PERMISSIONLESS:   </a:t>
            </a:r>
          </a:p>
          <a:p>
            <a:pPr marL="800100" lvl="1" indent="-342900">
              <a:buFont typeface="Arial" panose="020B0604020202020204" pitchFamily="34" charset="0"/>
              <a:buChar char="•"/>
            </a:pPr>
            <a:r>
              <a:rPr lang="en-US" sz="2000" dirty="0">
                <a:solidFill>
                  <a:schemeClr val="bg1"/>
                </a:solidFill>
                <a:latin typeface="Google Sans"/>
              </a:rPr>
              <a:t>No barriers to join and use the system.  No limits of age, gender, race, location, financial status, criminal background, political affiliation, credit score, </a:t>
            </a:r>
            <a:r>
              <a:rPr lang="en-US" sz="2000" dirty="0" err="1">
                <a:solidFill>
                  <a:schemeClr val="bg1"/>
                </a:solidFill>
                <a:latin typeface="Google Sans"/>
              </a:rPr>
              <a:t>etc</a:t>
            </a:r>
            <a:r>
              <a:rPr lang="en-US" sz="2000" dirty="0">
                <a:solidFill>
                  <a:schemeClr val="bg1"/>
                </a:solidFill>
                <a:latin typeface="Google Sans"/>
              </a:rPr>
              <a:t>…</a:t>
            </a:r>
          </a:p>
          <a:p>
            <a:pPr marL="800100" lvl="1" indent="-342900">
              <a:buFont typeface="Arial" panose="020B0604020202020204" pitchFamily="34" charset="0"/>
              <a:buChar char="•"/>
            </a:pPr>
            <a:endParaRPr lang="en-US" sz="1400" dirty="0">
              <a:solidFill>
                <a:schemeClr val="bg1"/>
              </a:solidFill>
            </a:endParaRPr>
          </a:p>
        </p:txBody>
      </p:sp>
    </p:spTree>
    <p:extLst>
      <p:ext uri="{BB962C8B-B14F-4D97-AF65-F5344CB8AC3E}">
        <p14:creationId xmlns:p14="http://schemas.microsoft.com/office/powerpoint/2010/main" val="59273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4163-02DA-4D19-D073-DE2C4D9ACA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53CB852-A41D-0061-1655-385BF68FFD4D}"/>
              </a:ext>
            </a:extLst>
          </p:cNvPr>
          <p:cNvSpPr txBox="1"/>
          <p:nvPr/>
        </p:nvSpPr>
        <p:spPr>
          <a:xfrm>
            <a:off x="1077362" y="167291"/>
            <a:ext cx="10230416" cy="769441"/>
          </a:xfrm>
          <a:prstGeom prst="rect">
            <a:avLst/>
          </a:prstGeom>
          <a:noFill/>
        </p:spPr>
        <p:txBody>
          <a:bodyPr wrap="square" rtlCol="0">
            <a:spAutoFit/>
          </a:bodyPr>
          <a:lstStyle/>
          <a:p>
            <a:r>
              <a:rPr lang="en-US" sz="4400" b="1" dirty="0"/>
              <a:t>KEY BENEFITS OF THIS SYSTEM:</a:t>
            </a:r>
          </a:p>
        </p:txBody>
      </p:sp>
      <p:sp>
        <p:nvSpPr>
          <p:cNvPr id="3" name="TextBox 2">
            <a:extLst>
              <a:ext uri="{FF2B5EF4-FFF2-40B4-BE49-F238E27FC236}">
                <a16:creationId xmlns:a16="http://schemas.microsoft.com/office/drawing/2014/main" id="{72FA92CF-A5E4-E4C6-3A0B-919EE89B6140}"/>
              </a:ext>
            </a:extLst>
          </p:cNvPr>
          <p:cNvSpPr txBox="1"/>
          <p:nvPr/>
        </p:nvSpPr>
        <p:spPr>
          <a:xfrm>
            <a:off x="986826" y="1122630"/>
            <a:ext cx="9904493" cy="4093428"/>
          </a:xfrm>
          <a:prstGeom prst="rect">
            <a:avLst/>
          </a:prstGeom>
          <a:noFill/>
        </p:spPr>
        <p:txBody>
          <a:bodyPr wrap="square" rtlCol="0">
            <a:spAutoFit/>
          </a:bodyPr>
          <a:lstStyle/>
          <a:p>
            <a:r>
              <a:rPr lang="en-US" sz="2000" dirty="0">
                <a:latin typeface="Google Sans"/>
              </a:rPr>
              <a:t>VERIFIABLE:   </a:t>
            </a:r>
          </a:p>
          <a:p>
            <a:pPr marL="800100" lvl="1" indent="-342900">
              <a:buFont typeface="Arial" panose="020B0604020202020204" pitchFamily="34" charset="0"/>
              <a:buChar char="•"/>
            </a:pPr>
            <a:r>
              <a:rPr lang="en-US" sz="2000" dirty="0">
                <a:solidFill>
                  <a:schemeClr val="bg1"/>
                </a:solidFill>
                <a:latin typeface="Google Sans"/>
              </a:rPr>
              <a:t>At any moment, it is possible to verify the entire amount that exists and ever will exist.  The entire transaction history is available on every node.</a:t>
            </a:r>
          </a:p>
          <a:p>
            <a:pPr marL="800100" lvl="1" indent="-342900">
              <a:buFont typeface="Arial" panose="020B0604020202020204" pitchFamily="34" charset="0"/>
              <a:buChar char="•"/>
            </a:pPr>
            <a:endParaRPr lang="en-US" sz="2000" dirty="0">
              <a:solidFill>
                <a:schemeClr val="bg1"/>
              </a:solidFill>
              <a:latin typeface="Google Sans"/>
            </a:endParaRPr>
          </a:p>
          <a:p>
            <a:r>
              <a:rPr lang="en-US" sz="2000" dirty="0">
                <a:latin typeface="Google Sans"/>
              </a:rPr>
              <a:t>TRANSPARENT:   </a:t>
            </a:r>
          </a:p>
          <a:p>
            <a:pPr marL="800100" lvl="1" indent="-342900">
              <a:buFont typeface="Arial" panose="020B0604020202020204" pitchFamily="34" charset="0"/>
              <a:buChar char="•"/>
            </a:pPr>
            <a:r>
              <a:rPr lang="en-US" sz="2000" dirty="0">
                <a:solidFill>
                  <a:schemeClr val="bg1"/>
                </a:solidFill>
                <a:latin typeface="Google Sans"/>
              </a:rPr>
              <a:t>Nothing is hidden.  All rules and functionality are fully available to anyone at any time.</a:t>
            </a:r>
          </a:p>
          <a:p>
            <a:pPr marL="800100" lvl="1" indent="-342900">
              <a:buFont typeface="Arial" panose="020B0604020202020204" pitchFamily="34" charset="0"/>
              <a:buChar char="•"/>
            </a:pPr>
            <a:endParaRPr lang="en-US" sz="2000" dirty="0">
              <a:solidFill>
                <a:schemeClr val="bg1"/>
              </a:solidFill>
              <a:latin typeface="Google Sans"/>
            </a:endParaRPr>
          </a:p>
          <a:p>
            <a:r>
              <a:rPr lang="en-US" sz="2000" dirty="0">
                <a:latin typeface="Google Sans"/>
              </a:rPr>
              <a:t>LIMITED FIXED SUPPLY:   </a:t>
            </a:r>
          </a:p>
          <a:p>
            <a:pPr marL="800100" lvl="1" indent="-342900">
              <a:buFont typeface="Arial" panose="020B0604020202020204" pitchFamily="34" charset="0"/>
              <a:buChar char="•"/>
            </a:pPr>
            <a:r>
              <a:rPr lang="en-US" sz="2000" dirty="0">
                <a:solidFill>
                  <a:schemeClr val="bg1"/>
                </a:solidFill>
                <a:latin typeface="Google Sans"/>
              </a:rPr>
              <a:t>The agreed rules enforce a maximum supply of 21 million coins.  This amount CANNOT be changed.  </a:t>
            </a:r>
          </a:p>
          <a:p>
            <a:pPr marL="800100" lvl="1" indent="-342900">
              <a:buFont typeface="Arial" panose="020B0604020202020204" pitchFamily="34" charset="0"/>
              <a:buChar char="•"/>
            </a:pPr>
            <a:r>
              <a:rPr lang="en-US" sz="2000" dirty="0">
                <a:solidFill>
                  <a:schemeClr val="bg1"/>
                </a:solidFill>
                <a:latin typeface="Google Sans"/>
              </a:rPr>
              <a:t>This enforcement challenges the core economic principles of supply and demand.  The supply for “sale” can change per the market, but the underlying supply of the asset is completely fixed.   </a:t>
            </a:r>
          </a:p>
        </p:txBody>
      </p:sp>
    </p:spTree>
    <p:extLst>
      <p:ext uri="{BB962C8B-B14F-4D97-AF65-F5344CB8AC3E}">
        <p14:creationId xmlns:p14="http://schemas.microsoft.com/office/powerpoint/2010/main" val="2518115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1AA91-3055-FAE3-71F5-1653065E080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5CCDDA-0717-2E06-F83D-09F186CA1B62}"/>
              </a:ext>
            </a:extLst>
          </p:cNvPr>
          <p:cNvSpPr txBox="1"/>
          <p:nvPr/>
        </p:nvSpPr>
        <p:spPr>
          <a:xfrm>
            <a:off x="1077362" y="167291"/>
            <a:ext cx="10230416" cy="769441"/>
          </a:xfrm>
          <a:prstGeom prst="rect">
            <a:avLst/>
          </a:prstGeom>
          <a:noFill/>
        </p:spPr>
        <p:txBody>
          <a:bodyPr wrap="square" rtlCol="0">
            <a:spAutoFit/>
          </a:bodyPr>
          <a:lstStyle/>
          <a:p>
            <a:r>
              <a:rPr lang="en-US" sz="4400" b="1" dirty="0"/>
              <a:t>A BITCOIN Standard:</a:t>
            </a:r>
          </a:p>
        </p:txBody>
      </p:sp>
      <p:sp>
        <p:nvSpPr>
          <p:cNvPr id="3" name="TextBox 2">
            <a:extLst>
              <a:ext uri="{FF2B5EF4-FFF2-40B4-BE49-F238E27FC236}">
                <a16:creationId xmlns:a16="http://schemas.microsoft.com/office/drawing/2014/main" id="{9A9DC70E-4051-5DD2-C2E6-5A80DFD700AF}"/>
              </a:ext>
            </a:extLst>
          </p:cNvPr>
          <p:cNvSpPr txBox="1"/>
          <p:nvPr/>
        </p:nvSpPr>
        <p:spPr>
          <a:xfrm>
            <a:off x="986826" y="1122630"/>
            <a:ext cx="9904493" cy="4524315"/>
          </a:xfrm>
          <a:prstGeom prst="rect">
            <a:avLst/>
          </a:prstGeom>
          <a:noFill/>
        </p:spPr>
        <p:txBody>
          <a:bodyPr wrap="square" rtlCol="0">
            <a:spAutoFit/>
          </a:bodyPr>
          <a:lstStyle/>
          <a:p>
            <a:r>
              <a:rPr lang="en-US" dirty="0">
                <a:solidFill>
                  <a:schemeClr val="bg1"/>
                </a:solidFill>
                <a:latin typeface="-apple-system"/>
              </a:rPr>
              <a:t>Bitcoin solves the inflation problem because it is a monetary technology that CANNOT be expanded or artificially created.  </a:t>
            </a:r>
          </a:p>
          <a:p>
            <a:endParaRPr lang="en-US" dirty="0">
              <a:solidFill>
                <a:schemeClr val="bg1"/>
              </a:solidFill>
              <a:latin typeface="-apple-system"/>
            </a:endParaRPr>
          </a:p>
          <a:p>
            <a:r>
              <a:rPr lang="en-US" dirty="0">
                <a:solidFill>
                  <a:schemeClr val="bg1"/>
                </a:solidFill>
                <a:latin typeface="-apple-system"/>
              </a:rPr>
              <a:t>Its unique properties create a new form of money that establishes an unchangeable fixed denominator that satisfies the requirements of sound money.</a:t>
            </a:r>
          </a:p>
          <a:p>
            <a:endParaRPr lang="en-US" dirty="0">
              <a:solidFill>
                <a:schemeClr val="bg1"/>
              </a:solidFill>
              <a:latin typeface="-apple-system"/>
            </a:endParaRPr>
          </a:p>
          <a:p>
            <a:r>
              <a:rPr lang="en-US" dirty="0">
                <a:solidFill>
                  <a:schemeClr val="bg1"/>
                </a:solidFill>
                <a:latin typeface="-apple-system"/>
              </a:rPr>
              <a:t>Most things in this world are measured by a standard agreed upon unchanging unit:  </a:t>
            </a:r>
          </a:p>
          <a:p>
            <a:pPr marL="742950" lvl="1" indent="-285750">
              <a:buFont typeface="Arial" panose="020B0604020202020204" pitchFamily="34" charset="0"/>
              <a:buChar char="•"/>
            </a:pPr>
            <a:r>
              <a:rPr lang="en-US" dirty="0">
                <a:solidFill>
                  <a:schemeClr val="bg1"/>
                </a:solidFill>
                <a:latin typeface="-apple-system"/>
              </a:rPr>
              <a:t>	Centimeter for length</a:t>
            </a:r>
          </a:p>
          <a:p>
            <a:pPr marL="742950" lvl="1" indent="-285750">
              <a:buFont typeface="Arial" panose="020B0604020202020204" pitchFamily="34" charset="0"/>
              <a:buChar char="•"/>
            </a:pPr>
            <a:r>
              <a:rPr lang="en-US" dirty="0">
                <a:solidFill>
                  <a:schemeClr val="bg1"/>
                </a:solidFill>
                <a:latin typeface="-apple-system"/>
              </a:rPr>
              <a:t>	Hour for time</a:t>
            </a:r>
          </a:p>
          <a:p>
            <a:pPr marL="742950" lvl="1" indent="-285750">
              <a:buFont typeface="Arial" panose="020B0604020202020204" pitchFamily="34" charset="0"/>
              <a:buChar char="•"/>
            </a:pPr>
            <a:r>
              <a:rPr lang="en-US" dirty="0">
                <a:solidFill>
                  <a:schemeClr val="bg1"/>
                </a:solidFill>
                <a:latin typeface="-apple-system"/>
              </a:rPr>
              <a:t>	Temperature to measure heat</a:t>
            </a:r>
          </a:p>
          <a:p>
            <a:endParaRPr lang="en-US" dirty="0">
              <a:solidFill>
                <a:schemeClr val="bg1"/>
              </a:solidFill>
              <a:latin typeface="-apple-system"/>
            </a:endParaRPr>
          </a:p>
          <a:p>
            <a:r>
              <a:rPr lang="en-US" dirty="0">
                <a:solidFill>
                  <a:schemeClr val="bg1"/>
                </a:solidFill>
                <a:latin typeface="-apple-system"/>
              </a:rPr>
              <a:t>Bitcoin is the first time in human history where we can now apply a standard fixed universal unit to measure economic value that </a:t>
            </a:r>
            <a:r>
              <a:rPr lang="en-US">
                <a:solidFill>
                  <a:schemeClr val="bg1"/>
                </a:solidFill>
                <a:latin typeface="-apple-system"/>
              </a:rPr>
              <a:t>cannot expanded, changed, </a:t>
            </a:r>
            <a:r>
              <a:rPr lang="en-US" dirty="0">
                <a:solidFill>
                  <a:schemeClr val="bg1"/>
                </a:solidFill>
                <a:latin typeface="-apple-system"/>
              </a:rPr>
              <a:t>or modified by some government, monarchy, elite group, or corrupt leader.</a:t>
            </a:r>
          </a:p>
          <a:p>
            <a:endParaRPr lang="en-US" dirty="0">
              <a:solidFill>
                <a:schemeClr val="bg1"/>
              </a:solidFill>
              <a:latin typeface="-apple-system"/>
            </a:endParaRPr>
          </a:p>
          <a:p>
            <a:r>
              <a:rPr lang="en-US" dirty="0">
                <a:solidFill>
                  <a:schemeClr val="bg1"/>
                </a:solidFill>
                <a:latin typeface="-apple-system"/>
              </a:rPr>
              <a:t>Money is not a hedge against monetary inflation.  It is the cure.</a:t>
            </a:r>
          </a:p>
        </p:txBody>
      </p:sp>
    </p:spTree>
    <p:extLst>
      <p:ext uri="{BB962C8B-B14F-4D97-AF65-F5344CB8AC3E}">
        <p14:creationId xmlns:p14="http://schemas.microsoft.com/office/powerpoint/2010/main" val="1586232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C27F7-5BC8-ADA8-4135-12903623576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CFD14B9-31F5-8845-DB5A-0F9D142EFD1A}"/>
              </a:ext>
            </a:extLst>
          </p:cNvPr>
          <p:cNvSpPr txBox="1"/>
          <p:nvPr/>
        </p:nvSpPr>
        <p:spPr>
          <a:xfrm>
            <a:off x="1077362" y="167291"/>
            <a:ext cx="10230416" cy="769441"/>
          </a:xfrm>
          <a:prstGeom prst="rect">
            <a:avLst/>
          </a:prstGeom>
          <a:noFill/>
        </p:spPr>
        <p:txBody>
          <a:bodyPr wrap="square" rtlCol="0">
            <a:spAutoFit/>
          </a:bodyPr>
          <a:lstStyle/>
          <a:p>
            <a:r>
              <a:rPr lang="en-US" sz="4400" b="1" dirty="0"/>
              <a:t>COMMON KEY FACTS:</a:t>
            </a:r>
          </a:p>
        </p:txBody>
      </p:sp>
      <p:sp>
        <p:nvSpPr>
          <p:cNvPr id="3" name="TextBox 2">
            <a:extLst>
              <a:ext uri="{FF2B5EF4-FFF2-40B4-BE49-F238E27FC236}">
                <a16:creationId xmlns:a16="http://schemas.microsoft.com/office/drawing/2014/main" id="{747E9D06-A078-9C02-DFE8-532E883EF17C}"/>
              </a:ext>
            </a:extLst>
          </p:cNvPr>
          <p:cNvSpPr txBox="1"/>
          <p:nvPr/>
        </p:nvSpPr>
        <p:spPr>
          <a:xfrm>
            <a:off x="1077362" y="1086416"/>
            <a:ext cx="8501204" cy="5632311"/>
          </a:xfrm>
          <a:prstGeom prst="rect">
            <a:avLst/>
          </a:prstGeom>
          <a:noFill/>
        </p:spPr>
        <p:txBody>
          <a:bodyPr wrap="square" rtlCol="0">
            <a:spAutoFit/>
          </a:bodyPr>
          <a:lstStyle/>
          <a:p>
            <a:pPr marL="342900" indent="-342900">
              <a:buFont typeface="Arial" panose="020B0604020202020204" pitchFamily="34" charset="0"/>
              <a:buChar char="•"/>
            </a:pPr>
            <a:r>
              <a:rPr lang="en-US" dirty="0">
                <a:solidFill>
                  <a:schemeClr val="bg1"/>
                </a:solidFill>
                <a:latin typeface="Google Sans"/>
              </a:rPr>
              <a:t>Hard capped fixed supply of 21 million Bitcoin</a:t>
            </a:r>
          </a:p>
          <a:p>
            <a:pPr marL="342900" indent="-342900">
              <a:buFont typeface="Arial" panose="020B0604020202020204" pitchFamily="34" charset="0"/>
              <a:buChar char="•"/>
            </a:pPr>
            <a:endParaRPr lang="en-US" dirty="0">
              <a:solidFill>
                <a:schemeClr val="bg1"/>
              </a:solidFill>
              <a:latin typeface="Google Sans"/>
            </a:endParaRPr>
          </a:p>
          <a:p>
            <a:pPr marL="342900" indent="-342900">
              <a:buFont typeface="Arial" panose="020B0604020202020204" pitchFamily="34" charset="0"/>
              <a:buChar char="•"/>
            </a:pPr>
            <a:r>
              <a:rPr lang="en-US" dirty="0">
                <a:solidFill>
                  <a:schemeClr val="bg1"/>
                </a:solidFill>
                <a:latin typeface="Google Sans"/>
              </a:rPr>
              <a:t>Bitcoin took over 20 years of research, trial and error, and failed attempts to create a purely decentralized internet monetary system.</a:t>
            </a:r>
          </a:p>
          <a:p>
            <a:pPr marL="342900" indent="-342900">
              <a:buFont typeface="Arial" panose="020B0604020202020204" pitchFamily="34" charset="0"/>
              <a:buChar char="•"/>
            </a:pPr>
            <a:endParaRPr lang="en-US" dirty="0">
              <a:solidFill>
                <a:schemeClr val="bg1"/>
              </a:solidFill>
              <a:latin typeface="Google Sans"/>
            </a:endParaRPr>
          </a:p>
          <a:p>
            <a:pPr marL="342900" indent="-342900">
              <a:buFont typeface="Arial" panose="020B0604020202020204" pitchFamily="34" charset="0"/>
              <a:buChar char="•"/>
            </a:pPr>
            <a:r>
              <a:rPr lang="en-US" dirty="0">
                <a:solidFill>
                  <a:schemeClr val="bg1"/>
                </a:solidFill>
                <a:latin typeface="Google Sans"/>
              </a:rPr>
              <a:t>Released by anonymous author:  Satoshi Nakamoto.  His concealed identity was critical in the success of Bitcoin to avoid a central authority or a single person having undue influence.</a:t>
            </a:r>
          </a:p>
          <a:p>
            <a:pPr marL="342900" indent="-342900">
              <a:buFont typeface="Arial" panose="020B0604020202020204" pitchFamily="34" charset="0"/>
              <a:buChar char="•"/>
            </a:pPr>
            <a:endParaRPr lang="en-US" dirty="0">
              <a:solidFill>
                <a:schemeClr val="bg1"/>
              </a:solidFill>
              <a:latin typeface="Google Sans"/>
            </a:endParaRPr>
          </a:p>
          <a:p>
            <a:pPr marL="342900" indent="-342900">
              <a:buFont typeface="Arial" panose="020B0604020202020204" pitchFamily="34" charset="0"/>
              <a:buChar char="•"/>
            </a:pPr>
            <a:r>
              <a:rPr lang="en-US" dirty="0">
                <a:solidFill>
                  <a:schemeClr val="bg1"/>
                </a:solidFill>
                <a:latin typeface="Google Sans"/>
              </a:rPr>
              <a:t>1 Bitcoin can be divided into 100,000,000 units called “</a:t>
            </a:r>
            <a:r>
              <a:rPr lang="en-US" dirty="0" err="1">
                <a:solidFill>
                  <a:schemeClr val="bg1"/>
                </a:solidFill>
                <a:latin typeface="Google Sans"/>
              </a:rPr>
              <a:t>Satoshis</a:t>
            </a:r>
            <a:r>
              <a:rPr lang="en-US" dirty="0">
                <a:solidFill>
                  <a:schemeClr val="bg1"/>
                </a:solidFill>
                <a:latin typeface="Google Sans"/>
              </a:rPr>
              <a:t>”.  </a:t>
            </a:r>
          </a:p>
          <a:p>
            <a:pPr marL="342900" indent="-342900">
              <a:buFont typeface="Arial" panose="020B0604020202020204" pitchFamily="34" charset="0"/>
              <a:buChar char="•"/>
            </a:pPr>
            <a:endParaRPr lang="en-US" dirty="0">
              <a:solidFill>
                <a:schemeClr val="bg1"/>
              </a:solidFill>
              <a:latin typeface="Google Sans"/>
            </a:endParaRPr>
          </a:p>
          <a:p>
            <a:pPr marL="342900" indent="-342900">
              <a:buFont typeface="Arial" panose="020B0604020202020204" pitchFamily="34" charset="0"/>
              <a:buChar char="•"/>
            </a:pPr>
            <a:r>
              <a:rPr lang="en-US" dirty="0" err="1">
                <a:solidFill>
                  <a:schemeClr val="bg1"/>
                </a:solidFill>
                <a:latin typeface="Google Sans"/>
              </a:rPr>
              <a:t>Satoshis</a:t>
            </a:r>
            <a:r>
              <a:rPr lang="en-US" dirty="0">
                <a:solidFill>
                  <a:schemeClr val="bg1"/>
                </a:solidFill>
                <a:latin typeface="Google Sans"/>
              </a:rPr>
              <a:t> are equivalent to cents to a dollar.  Same underlying substance, different denomination.     (95 cents = .95 dollars)     (500,000 </a:t>
            </a:r>
            <a:r>
              <a:rPr lang="en-US" dirty="0" err="1">
                <a:solidFill>
                  <a:schemeClr val="bg1"/>
                </a:solidFill>
                <a:latin typeface="Google Sans"/>
              </a:rPr>
              <a:t>Satoshis</a:t>
            </a:r>
            <a:r>
              <a:rPr lang="en-US" dirty="0">
                <a:solidFill>
                  <a:schemeClr val="bg1"/>
                </a:solidFill>
                <a:latin typeface="Google Sans"/>
              </a:rPr>
              <a:t> = .005 BTC)</a:t>
            </a:r>
          </a:p>
          <a:p>
            <a:pPr marL="342900" indent="-342900">
              <a:buFont typeface="Arial" panose="020B0604020202020204" pitchFamily="34" charset="0"/>
              <a:buChar char="•"/>
            </a:pPr>
            <a:endParaRPr lang="en-US" dirty="0">
              <a:solidFill>
                <a:schemeClr val="bg1"/>
              </a:solidFill>
              <a:latin typeface="Google Sans"/>
            </a:endParaRPr>
          </a:p>
          <a:p>
            <a:pPr marL="342900" indent="-342900">
              <a:buFont typeface="Arial" panose="020B0604020202020204" pitchFamily="34" charset="0"/>
              <a:buChar char="•"/>
            </a:pPr>
            <a:r>
              <a:rPr lang="en-US" dirty="0">
                <a:solidFill>
                  <a:schemeClr val="bg1"/>
                </a:solidFill>
                <a:latin typeface="Google Sans"/>
              </a:rPr>
              <a:t>Can purchase and transact in </a:t>
            </a:r>
            <a:r>
              <a:rPr lang="en-US" dirty="0" err="1">
                <a:solidFill>
                  <a:schemeClr val="bg1"/>
                </a:solidFill>
                <a:latin typeface="Google Sans"/>
              </a:rPr>
              <a:t>Satoshis</a:t>
            </a:r>
            <a:r>
              <a:rPr lang="en-US" dirty="0">
                <a:solidFill>
                  <a:schemeClr val="bg1"/>
                </a:solidFill>
                <a:latin typeface="Google Sans"/>
              </a:rPr>
              <a:t>.   Don’t fall for unit bias!</a:t>
            </a:r>
          </a:p>
          <a:p>
            <a:pPr marL="342900" indent="-342900">
              <a:buFont typeface="Arial" panose="020B0604020202020204" pitchFamily="34" charset="0"/>
              <a:buChar char="•"/>
            </a:pPr>
            <a:endParaRPr lang="en-US" dirty="0">
              <a:solidFill>
                <a:schemeClr val="bg1"/>
              </a:solidFill>
              <a:latin typeface="Google Sans"/>
            </a:endParaRPr>
          </a:p>
          <a:p>
            <a:pPr marL="342900" indent="-342900">
              <a:buFont typeface="Arial" panose="020B0604020202020204" pitchFamily="34" charset="0"/>
              <a:buChar char="•"/>
            </a:pPr>
            <a:r>
              <a:rPr lang="en-US" dirty="0">
                <a:solidFill>
                  <a:schemeClr val="bg1"/>
                </a:solidFill>
                <a:latin typeface="Google Sans"/>
              </a:rPr>
              <a:t>Loss of a wallet or access to a wallet (private key) results in losing the ability to create a transaction.  If BTC cannot be sent, then it effectively becomes useless and is considered lost.</a:t>
            </a:r>
          </a:p>
          <a:p>
            <a:endParaRPr lang="en-US" dirty="0">
              <a:solidFill>
                <a:schemeClr val="bg1"/>
              </a:solidFill>
            </a:endParaRPr>
          </a:p>
        </p:txBody>
      </p:sp>
    </p:spTree>
    <p:extLst>
      <p:ext uri="{BB962C8B-B14F-4D97-AF65-F5344CB8AC3E}">
        <p14:creationId xmlns:p14="http://schemas.microsoft.com/office/powerpoint/2010/main" val="2195101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A25FC-AD42-EF7F-8C93-792BFD082AF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81C7AD-AF86-362D-BA2D-D022BED3A8DE}"/>
              </a:ext>
            </a:extLst>
          </p:cNvPr>
          <p:cNvSpPr txBox="1"/>
          <p:nvPr/>
        </p:nvSpPr>
        <p:spPr>
          <a:xfrm>
            <a:off x="1077362" y="167291"/>
            <a:ext cx="10230416" cy="769441"/>
          </a:xfrm>
          <a:prstGeom prst="rect">
            <a:avLst/>
          </a:prstGeom>
          <a:noFill/>
        </p:spPr>
        <p:txBody>
          <a:bodyPr wrap="square" rtlCol="0">
            <a:spAutoFit/>
          </a:bodyPr>
          <a:lstStyle/>
          <a:p>
            <a:r>
              <a:rPr lang="en-US" sz="4400" b="1"/>
              <a:t>GOALS FOR THE DAY:</a:t>
            </a:r>
            <a:endParaRPr lang="en-US" sz="4400" b="1" dirty="0"/>
          </a:p>
        </p:txBody>
      </p:sp>
      <p:sp>
        <p:nvSpPr>
          <p:cNvPr id="3" name="TextBox 2">
            <a:extLst>
              <a:ext uri="{FF2B5EF4-FFF2-40B4-BE49-F238E27FC236}">
                <a16:creationId xmlns:a16="http://schemas.microsoft.com/office/drawing/2014/main" id="{12F0F0A0-DE34-B7E2-9A6B-F7A734EF9322}"/>
              </a:ext>
            </a:extLst>
          </p:cNvPr>
          <p:cNvSpPr txBox="1"/>
          <p:nvPr/>
        </p:nvSpPr>
        <p:spPr>
          <a:xfrm>
            <a:off x="1077362" y="1412341"/>
            <a:ext cx="8709434" cy="5047536"/>
          </a:xfrm>
          <a:prstGeom prst="rect">
            <a:avLst/>
          </a:prstGeom>
          <a:noFill/>
        </p:spPr>
        <p:txBody>
          <a:bodyPr wrap="square" rtlCol="0">
            <a:spAutoFit/>
          </a:bodyPr>
          <a:lstStyle/>
          <a:p>
            <a:pPr marL="342900" indent="-342900">
              <a:buFont typeface="Arial" panose="020B0604020202020204" pitchFamily="34" charset="0"/>
              <a:buChar char="•"/>
            </a:pPr>
            <a:endParaRPr lang="en-US" sz="3200">
              <a:solidFill>
                <a:schemeClr val="bg1"/>
              </a:solidFill>
              <a:latin typeface="Google Sans"/>
            </a:endParaRPr>
          </a:p>
          <a:p>
            <a:pPr marL="342900" indent="-342900">
              <a:buFont typeface="Arial" panose="020B0604020202020204" pitchFamily="34" charset="0"/>
              <a:buChar char="•"/>
            </a:pPr>
            <a:r>
              <a:rPr lang="en-US" sz="3200">
                <a:solidFill>
                  <a:schemeClr val="bg1"/>
                </a:solidFill>
                <a:latin typeface="Google Sans"/>
              </a:rPr>
              <a:t>Step through a NON-TECHNICAL tour of how the Bitcoin Network works and functions</a:t>
            </a:r>
          </a:p>
          <a:p>
            <a:pPr marL="342900" indent="-342900">
              <a:buFont typeface="Arial" panose="020B0604020202020204" pitchFamily="34" charset="0"/>
              <a:buChar char="•"/>
            </a:pPr>
            <a:endParaRPr lang="en-US" sz="3200">
              <a:solidFill>
                <a:schemeClr val="bg1"/>
              </a:solidFill>
              <a:latin typeface="Google Sans"/>
            </a:endParaRPr>
          </a:p>
          <a:p>
            <a:pPr marL="342900" indent="-342900">
              <a:buFont typeface="Arial" panose="020B0604020202020204" pitchFamily="34" charset="0"/>
              <a:buChar char="•"/>
            </a:pPr>
            <a:r>
              <a:rPr lang="en-US" sz="3200">
                <a:solidFill>
                  <a:schemeClr val="bg1"/>
                </a:solidFill>
                <a:latin typeface="Google Sans"/>
              </a:rPr>
              <a:t>Learn important vocabulary and key concepts of the network</a:t>
            </a:r>
          </a:p>
          <a:p>
            <a:pPr marL="342900" indent="-342900">
              <a:buFont typeface="Arial" panose="020B0604020202020204" pitchFamily="34" charset="0"/>
              <a:buChar char="•"/>
            </a:pPr>
            <a:endParaRPr lang="en-US" sz="3200">
              <a:solidFill>
                <a:schemeClr val="bg1"/>
              </a:solidFill>
              <a:latin typeface="Google Sans"/>
            </a:endParaRPr>
          </a:p>
          <a:p>
            <a:pPr marL="342900" indent="-342900">
              <a:buFont typeface="Arial" panose="020B0604020202020204" pitchFamily="34" charset="0"/>
              <a:buChar char="•"/>
            </a:pPr>
            <a:r>
              <a:rPr lang="en-US" sz="3200">
                <a:solidFill>
                  <a:schemeClr val="bg1"/>
                </a:solidFill>
                <a:latin typeface="Google Sans"/>
              </a:rPr>
              <a:t>Initially identify some of the key benefits</a:t>
            </a:r>
          </a:p>
          <a:p>
            <a:pPr marL="342900" indent="-342900">
              <a:buFont typeface="Arial" panose="020B0604020202020204" pitchFamily="34" charset="0"/>
              <a:buChar char="•"/>
            </a:pPr>
            <a:endParaRPr lang="en-US" sz="2400">
              <a:solidFill>
                <a:schemeClr val="bg1"/>
              </a:solidFill>
              <a:latin typeface="Google Sans"/>
            </a:endParaRPr>
          </a:p>
          <a:p>
            <a:endParaRPr lang="en-US" sz="2400">
              <a:solidFill>
                <a:schemeClr val="bg1"/>
              </a:solidFill>
              <a:latin typeface="Google Sans"/>
            </a:endParaRPr>
          </a:p>
          <a:p>
            <a:endParaRPr lang="en-US" dirty="0">
              <a:solidFill>
                <a:schemeClr val="bg1"/>
              </a:solidFill>
            </a:endParaRPr>
          </a:p>
        </p:txBody>
      </p:sp>
    </p:spTree>
    <p:extLst>
      <p:ext uri="{BB962C8B-B14F-4D97-AF65-F5344CB8AC3E}">
        <p14:creationId xmlns:p14="http://schemas.microsoft.com/office/powerpoint/2010/main" val="1872206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A3684-07E0-F923-A9A4-4539B9B6710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CC4C506-9164-1661-F3B0-E3B27D48E32F}"/>
              </a:ext>
            </a:extLst>
          </p:cNvPr>
          <p:cNvSpPr txBox="1"/>
          <p:nvPr/>
        </p:nvSpPr>
        <p:spPr>
          <a:xfrm>
            <a:off x="1077362" y="167291"/>
            <a:ext cx="10230416" cy="769441"/>
          </a:xfrm>
          <a:prstGeom prst="rect">
            <a:avLst/>
          </a:prstGeom>
          <a:noFill/>
        </p:spPr>
        <p:txBody>
          <a:bodyPr wrap="square" rtlCol="0">
            <a:spAutoFit/>
          </a:bodyPr>
          <a:lstStyle/>
          <a:p>
            <a:r>
              <a:rPr lang="en-US" sz="4400" b="1"/>
              <a:t>TRANSACTION:</a:t>
            </a:r>
            <a:endParaRPr lang="en-US" sz="4400" b="1" dirty="0"/>
          </a:p>
        </p:txBody>
      </p:sp>
      <p:sp>
        <p:nvSpPr>
          <p:cNvPr id="3" name="TextBox 2">
            <a:extLst>
              <a:ext uri="{FF2B5EF4-FFF2-40B4-BE49-F238E27FC236}">
                <a16:creationId xmlns:a16="http://schemas.microsoft.com/office/drawing/2014/main" id="{40EB9740-413F-42DF-340F-E10892C4B4A7}"/>
              </a:ext>
            </a:extLst>
          </p:cNvPr>
          <p:cNvSpPr txBox="1"/>
          <p:nvPr/>
        </p:nvSpPr>
        <p:spPr>
          <a:xfrm>
            <a:off x="1077362" y="1412341"/>
            <a:ext cx="8709434" cy="3600986"/>
          </a:xfrm>
          <a:prstGeom prst="rect">
            <a:avLst/>
          </a:prstGeom>
          <a:noFill/>
        </p:spPr>
        <p:txBody>
          <a:bodyPr wrap="square" rtlCol="0">
            <a:spAutoFit/>
          </a:bodyPr>
          <a:lstStyle/>
          <a:p>
            <a:r>
              <a:rPr lang="en-US" sz="2400">
                <a:solidFill>
                  <a:schemeClr val="bg1"/>
                </a:solidFill>
                <a:latin typeface="Google Sans"/>
              </a:rPr>
              <a:t>“A message that indicates the transfer of Bitcoin from one account address to another.”</a:t>
            </a:r>
          </a:p>
          <a:p>
            <a:endParaRPr lang="en-US" sz="2400">
              <a:solidFill>
                <a:schemeClr val="bg1"/>
              </a:solidFill>
              <a:latin typeface="Google Sans"/>
            </a:endParaRPr>
          </a:p>
          <a:p>
            <a:endParaRPr lang="en-US" sz="2400">
              <a:solidFill>
                <a:schemeClr val="bg1"/>
              </a:solidFill>
              <a:latin typeface="Google Sans"/>
            </a:endParaRPr>
          </a:p>
          <a:p>
            <a:pPr algn="ctr"/>
            <a:r>
              <a:rPr lang="en-US" sz="5400" b="1">
                <a:solidFill>
                  <a:schemeClr val="bg1"/>
                </a:solidFill>
                <a:latin typeface="Google Sans"/>
              </a:rPr>
              <a:t>A    --&gt;    B</a:t>
            </a:r>
            <a:endParaRPr lang="en-US" sz="2400" b="1">
              <a:solidFill>
                <a:schemeClr val="bg1"/>
              </a:solidFill>
              <a:latin typeface="Google Sans"/>
            </a:endParaRPr>
          </a:p>
          <a:p>
            <a:pPr algn="ctr"/>
            <a:endParaRPr lang="en-US" sz="2400" b="1">
              <a:solidFill>
                <a:schemeClr val="bg1"/>
              </a:solidFill>
              <a:latin typeface="Google Sans"/>
            </a:endParaRPr>
          </a:p>
          <a:p>
            <a:pPr algn="ctr"/>
            <a:endParaRPr lang="en-US" sz="5400" b="1" dirty="0">
              <a:solidFill>
                <a:schemeClr val="bg1"/>
              </a:solidFill>
              <a:latin typeface="Google Sans"/>
            </a:endParaRPr>
          </a:p>
        </p:txBody>
      </p:sp>
    </p:spTree>
    <p:extLst>
      <p:ext uri="{BB962C8B-B14F-4D97-AF65-F5344CB8AC3E}">
        <p14:creationId xmlns:p14="http://schemas.microsoft.com/office/powerpoint/2010/main" val="1293537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8416D-7C37-4F2B-D156-8BFF9095380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4D0AA75-8CAD-AC8F-26A8-189276A3C705}"/>
              </a:ext>
            </a:extLst>
          </p:cNvPr>
          <p:cNvSpPr txBox="1"/>
          <p:nvPr/>
        </p:nvSpPr>
        <p:spPr>
          <a:xfrm>
            <a:off x="1077362" y="167291"/>
            <a:ext cx="10230416" cy="769441"/>
          </a:xfrm>
          <a:prstGeom prst="rect">
            <a:avLst/>
          </a:prstGeom>
          <a:noFill/>
        </p:spPr>
        <p:txBody>
          <a:bodyPr wrap="square" rtlCol="0">
            <a:spAutoFit/>
          </a:bodyPr>
          <a:lstStyle/>
          <a:p>
            <a:r>
              <a:rPr lang="en-US" sz="4400" b="1" dirty="0"/>
              <a:t>BLOCK:</a:t>
            </a:r>
          </a:p>
        </p:txBody>
      </p:sp>
      <p:sp>
        <p:nvSpPr>
          <p:cNvPr id="3" name="TextBox 2">
            <a:extLst>
              <a:ext uri="{FF2B5EF4-FFF2-40B4-BE49-F238E27FC236}">
                <a16:creationId xmlns:a16="http://schemas.microsoft.com/office/drawing/2014/main" id="{6656B8A5-359D-4EB8-A318-3D77D3A5352A}"/>
              </a:ext>
            </a:extLst>
          </p:cNvPr>
          <p:cNvSpPr txBox="1"/>
          <p:nvPr/>
        </p:nvSpPr>
        <p:spPr>
          <a:xfrm>
            <a:off x="1393245" y="888639"/>
            <a:ext cx="8709434" cy="1846659"/>
          </a:xfrm>
          <a:prstGeom prst="rect">
            <a:avLst/>
          </a:prstGeom>
          <a:noFill/>
        </p:spPr>
        <p:txBody>
          <a:bodyPr wrap="square" rtlCol="0">
            <a:spAutoFit/>
          </a:bodyPr>
          <a:lstStyle/>
          <a:p>
            <a:endParaRPr lang="en-US" sz="2400" dirty="0">
              <a:solidFill>
                <a:schemeClr val="bg1"/>
              </a:solidFill>
              <a:latin typeface="Google Sans"/>
            </a:endParaRPr>
          </a:p>
          <a:p>
            <a:pPr marL="342900" indent="-342900">
              <a:buFont typeface="Arial" panose="020B0604020202020204" pitchFamily="34" charset="0"/>
              <a:buChar char="•"/>
            </a:pPr>
            <a:endParaRPr lang="en-US" sz="2400" dirty="0">
              <a:solidFill>
                <a:schemeClr val="bg1"/>
              </a:solidFill>
              <a:latin typeface="Google Sans"/>
            </a:endParaRPr>
          </a:p>
          <a:p>
            <a:pPr marL="342900" indent="-342900">
              <a:buFont typeface="Arial" panose="020B0604020202020204" pitchFamily="34" charset="0"/>
              <a:buChar char="•"/>
            </a:pPr>
            <a:r>
              <a:rPr lang="en-US" sz="2400" dirty="0">
                <a:solidFill>
                  <a:schemeClr val="bg1"/>
                </a:solidFill>
                <a:latin typeface="Google Sans"/>
              </a:rPr>
              <a:t>Several transactions are bundled together to form a ‘block’</a:t>
            </a:r>
          </a:p>
          <a:p>
            <a:pPr marL="342900" indent="-342900">
              <a:buFont typeface="Arial" panose="020B0604020202020204" pitchFamily="34" charset="0"/>
              <a:buChar char="•"/>
            </a:pPr>
            <a:endParaRPr lang="en-US" sz="2400" dirty="0">
              <a:solidFill>
                <a:schemeClr val="bg1"/>
              </a:solidFill>
              <a:latin typeface="Google Sans"/>
            </a:endParaRPr>
          </a:p>
          <a:p>
            <a:endParaRPr lang="en-US" dirty="0">
              <a:solidFill>
                <a:schemeClr val="bg1"/>
              </a:solidFill>
            </a:endParaRPr>
          </a:p>
        </p:txBody>
      </p:sp>
      <p:sp>
        <p:nvSpPr>
          <p:cNvPr id="4" name="Rectangle 3">
            <a:extLst>
              <a:ext uri="{FF2B5EF4-FFF2-40B4-BE49-F238E27FC236}">
                <a16:creationId xmlns:a16="http://schemas.microsoft.com/office/drawing/2014/main" id="{7EFE0AEC-561E-DF3F-AF6C-D2F4A658C053}"/>
              </a:ext>
            </a:extLst>
          </p:cNvPr>
          <p:cNvSpPr/>
          <p:nvPr/>
        </p:nvSpPr>
        <p:spPr>
          <a:xfrm>
            <a:off x="3753197" y="2813859"/>
            <a:ext cx="3453938" cy="288867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Block</a:t>
            </a:r>
          </a:p>
          <a:p>
            <a:pPr algn="ctr"/>
            <a:endParaRPr lang="en-US" sz="2800" b="1" dirty="0"/>
          </a:p>
          <a:p>
            <a:pPr algn="ctr"/>
            <a:r>
              <a:rPr lang="en-US" dirty="0"/>
              <a:t>{Transactions}</a:t>
            </a:r>
          </a:p>
          <a:p>
            <a:pPr algn="ctr"/>
            <a:r>
              <a:rPr lang="en-US" dirty="0"/>
              <a:t>{Transactions}</a:t>
            </a:r>
          </a:p>
          <a:p>
            <a:pPr algn="ctr"/>
            <a:r>
              <a:rPr lang="en-US" dirty="0"/>
              <a:t>{Transactions}</a:t>
            </a:r>
          </a:p>
        </p:txBody>
      </p:sp>
    </p:spTree>
    <p:extLst>
      <p:ext uri="{BB962C8B-B14F-4D97-AF65-F5344CB8AC3E}">
        <p14:creationId xmlns:p14="http://schemas.microsoft.com/office/powerpoint/2010/main" val="319675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B2137-679D-6918-4FAC-0876EB6B2B8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07781ED-1882-9198-7918-59FB4D6FF92A}"/>
              </a:ext>
            </a:extLst>
          </p:cNvPr>
          <p:cNvSpPr txBox="1"/>
          <p:nvPr/>
        </p:nvSpPr>
        <p:spPr>
          <a:xfrm>
            <a:off x="1077362" y="167291"/>
            <a:ext cx="10230416" cy="769441"/>
          </a:xfrm>
          <a:prstGeom prst="rect">
            <a:avLst/>
          </a:prstGeom>
          <a:noFill/>
        </p:spPr>
        <p:txBody>
          <a:bodyPr wrap="square" rtlCol="0">
            <a:spAutoFit/>
          </a:bodyPr>
          <a:lstStyle/>
          <a:p>
            <a:r>
              <a:rPr lang="en-US" sz="4400" b="1" dirty="0"/>
              <a:t>BLOCKCHAIN:</a:t>
            </a:r>
          </a:p>
        </p:txBody>
      </p:sp>
      <p:sp>
        <p:nvSpPr>
          <p:cNvPr id="4" name="Rectangle 3">
            <a:extLst>
              <a:ext uri="{FF2B5EF4-FFF2-40B4-BE49-F238E27FC236}">
                <a16:creationId xmlns:a16="http://schemas.microsoft.com/office/drawing/2014/main" id="{0101BEC0-D890-854B-02EC-1A9549EC6E7E}"/>
              </a:ext>
            </a:extLst>
          </p:cNvPr>
          <p:cNvSpPr/>
          <p:nvPr/>
        </p:nvSpPr>
        <p:spPr>
          <a:xfrm>
            <a:off x="1724891" y="2074027"/>
            <a:ext cx="3453938" cy="288867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Block 180</a:t>
            </a:r>
          </a:p>
          <a:p>
            <a:pPr algn="ctr"/>
            <a:r>
              <a:rPr lang="en-US" dirty="0"/>
              <a:t>{Transactions}</a:t>
            </a:r>
          </a:p>
          <a:p>
            <a:pPr algn="ctr"/>
            <a:r>
              <a:rPr lang="en-US" dirty="0"/>
              <a:t>{Transactions}</a:t>
            </a:r>
          </a:p>
        </p:txBody>
      </p:sp>
      <p:sp>
        <p:nvSpPr>
          <p:cNvPr id="5" name="Rectangle 4">
            <a:extLst>
              <a:ext uri="{FF2B5EF4-FFF2-40B4-BE49-F238E27FC236}">
                <a16:creationId xmlns:a16="http://schemas.microsoft.com/office/drawing/2014/main" id="{9490EC9B-5F2E-34BE-8173-94579E81D4D6}"/>
              </a:ext>
            </a:extLst>
          </p:cNvPr>
          <p:cNvSpPr/>
          <p:nvPr/>
        </p:nvSpPr>
        <p:spPr>
          <a:xfrm>
            <a:off x="1771475" y="4613565"/>
            <a:ext cx="3359714" cy="310343"/>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Footer:   Hash of Block 179</a:t>
            </a:r>
          </a:p>
        </p:txBody>
      </p:sp>
      <p:sp>
        <p:nvSpPr>
          <p:cNvPr id="6" name="Rectangle 5">
            <a:extLst>
              <a:ext uri="{FF2B5EF4-FFF2-40B4-BE49-F238E27FC236}">
                <a16:creationId xmlns:a16="http://schemas.microsoft.com/office/drawing/2014/main" id="{063078DB-2317-DDB9-AC3D-FC4C5C83A7A0}"/>
              </a:ext>
            </a:extLst>
          </p:cNvPr>
          <p:cNvSpPr/>
          <p:nvPr/>
        </p:nvSpPr>
        <p:spPr>
          <a:xfrm>
            <a:off x="1783512" y="2143300"/>
            <a:ext cx="3359714" cy="310343"/>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Header:   Hash of Block 180</a:t>
            </a:r>
          </a:p>
        </p:txBody>
      </p:sp>
      <p:sp>
        <p:nvSpPr>
          <p:cNvPr id="7" name="Rectangle 6">
            <a:extLst>
              <a:ext uri="{FF2B5EF4-FFF2-40B4-BE49-F238E27FC236}">
                <a16:creationId xmlns:a16="http://schemas.microsoft.com/office/drawing/2014/main" id="{3FC02AD6-B333-8CCF-C4AB-0D0147A3AE68}"/>
              </a:ext>
            </a:extLst>
          </p:cNvPr>
          <p:cNvSpPr/>
          <p:nvPr/>
        </p:nvSpPr>
        <p:spPr>
          <a:xfrm>
            <a:off x="6569825" y="2074027"/>
            <a:ext cx="3453938" cy="288867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Block 181</a:t>
            </a:r>
          </a:p>
          <a:p>
            <a:pPr algn="ctr"/>
            <a:r>
              <a:rPr lang="en-US" dirty="0"/>
              <a:t>{Transactions}</a:t>
            </a:r>
          </a:p>
          <a:p>
            <a:pPr algn="ctr"/>
            <a:r>
              <a:rPr lang="en-US" dirty="0"/>
              <a:t>{Transactions}</a:t>
            </a:r>
          </a:p>
        </p:txBody>
      </p:sp>
      <p:sp>
        <p:nvSpPr>
          <p:cNvPr id="8" name="Rectangle 7">
            <a:extLst>
              <a:ext uri="{FF2B5EF4-FFF2-40B4-BE49-F238E27FC236}">
                <a16:creationId xmlns:a16="http://schemas.microsoft.com/office/drawing/2014/main" id="{036C4080-CED9-0937-647A-8DE48934DC97}"/>
              </a:ext>
            </a:extLst>
          </p:cNvPr>
          <p:cNvSpPr/>
          <p:nvPr/>
        </p:nvSpPr>
        <p:spPr>
          <a:xfrm>
            <a:off x="6616409" y="4613565"/>
            <a:ext cx="3359714" cy="310343"/>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Footer:   Hash of Block 180</a:t>
            </a:r>
          </a:p>
        </p:txBody>
      </p:sp>
      <p:sp>
        <p:nvSpPr>
          <p:cNvPr id="9" name="Rectangle 8">
            <a:extLst>
              <a:ext uri="{FF2B5EF4-FFF2-40B4-BE49-F238E27FC236}">
                <a16:creationId xmlns:a16="http://schemas.microsoft.com/office/drawing/2014/main" id="{972C6454-FE30-0561-D77A-2A69B46A0BEF}"/>
              </a:ext>
            </a:extLst>
          </p:cNvPr>
          <p:cNvSpPr/>
          <p:nvPr/>
        </p:nvSpPr>
        <p:spPr>
          <a:xfrm>
            <a:off x="6628446" y="2143300"/>
            <a:ext cx="3359714" cy="310343"/>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Header:   Hash of Block 181</a:t>
            </a:r>
          </a:p>
        </p:txBody>
      </p:sp>
      <p:cxnSp>
        <p:nvCxnSpPr>
          <p:cNvPr id="11" name="Connector: Elbow 10">
            <a:extLst>
              <a:ext uri="{FF2B5EF4-FFF2-40B4-BE49-F238E27FC236}">
                <a16:creationId xmlns:a16="http://schemas.microsoft.com/office/drawing/2014/main" id="{53203832-08D8-B09D-0187-B0AF83540F55}"/>
              </a:ext>
            </a:extLst>
          </p:cNvPr>
          <p:cNvCxnSpPr>
            <a:stCxn id="6" idx="3"/>
            <a:endCxn id="8" idx="1"/>
          </p:cNvCxnSpPr>
          <p:nvPr/>
        </p:nvCxnSpPr>
        <p:spPr>
          <a:xfrm>
            <a:off x="5143226" y="2298472"/>
            <a:ext cx="1473183" cy="2470265"/>
          </a:xfrm>
          <a:prstGeom prst="bentConnector3">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Connector: Elbow 11">
            <a:extLst>
              <a:ext uri="{FF2B5EF4-FFF2-40B4-BE49-F238E27FC236}">
                <a16:creationId xmlns:a16="http://schemas.microsoft.com/office/drawing/2014/main" id="{70A9FEA9-EB01-2B06-F891-6CFAE2F6F22E}"/>
              </a:ext>
            </a:extLst>
          </p:cNvPr>
          <p:cNvCxnSpPr/>
          <p:nvPr/>
        </p:nvCxnSpPr>
        <p:spPr>
          <a:xfrm>
            <a:off x="222397" y="2298471"/>
            <a:ext cx="1473183" cy="2470265"/>
          </a:xfrm>
          <a:prstGeom prst="bentConnector3">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Connector: Elbow 12">
            <a:extLst>
              <a:ext uri="{FF2B5EF4-FFF2-40B4-BE49-F238E27FC236}">
                <a16:creationId xmlns:a16="http://schemas.microsoft.com/office/drawing/2014/main" id="{CE6E15EA-A300-6F1F-3903-93B1829A15D7}"/>
              </a:ext>
            </a:extLst>
          </p:cNvPr>
          <p:cNvCxnSpPr/>
          <p:nvPr/>
        </p:nvCxnSpPr>
        <p:spPr>
          <a:xfrm>
            <a:off x="10000197" y="2283230"/>
            <a:ext cx="1473183" cy="2470265"/>
          </a:xfrm>
          <a:prstGeom prst="bentConnector3">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5" name="TextBox 14">
            <a:extLst>
              <a:ext uri="{FF2B5EF4-FFF2-40B4-BE49-F238E27FC236}">
                <a16:creationId xmlns:a16="http://schemas.microsoft.com/office/drawing/2014/main" id="{FB42B3B7-2830-380C-3A69-9D67361185A3}"/>
              </a:ext>
            </a:extLst>
          </p:cNvPr>
          <p:cNvSpPr txBox="1"/>
          <p:nvPr/>
        </p:nvSpPr>
        <p:spPr>
          <a:xfrm>
            <a:off x="1244829" y="1099052"/>
            <a:ext cx="9644843" cy="646331"/>
          </a:xfrm>
          <a:prstGeom prst="rect">
            <a:avLst/>
          </a:prstGeom>
          <a:noFill/>
        </p:spPr>
        <p:txBody>
          <a:bodyPr wrap="square">
            <a:spAutoFit/>
          </a:bodyPr>
          <a:lstStyle/>
          <a:p>
            <a:pPr marL="342900" indent="-342900">
              <a:buFont typeface="Arial" panose="020B0604020202020204" pitchFamily="34" charset="0"/>
              <a:buChar char="•"/>
            </a:pPr>
            <a:r>
              <a:rPr lang="en-US" sz="1800" dirty="0">
                <a:solidFill>
                  <a:schemeClr val="bg1"/>
                </a:solidFill>
                <a:latin typeface="Google Sans"/>
              </a:rPr>
              <a:t>Blocks contain the transaction messages as well as some other information necessary to link them together in the correct order</a:t>
            </a:r>
          </a:p>
        </p:txBody>
      </p:sp>
      <p:sp>
        <p:nvSpPr>
          <p:cNvPr id="17" name="TextBox 16">
            <a:extLst>
              <a:ext uri="{FF2B5EF4-FFF2-40B4-BE49-F238E27FC236}">
                <a16:creationId xmlns:a16="http://schemas.microsoft.com/office/drawing/2014/main" id="{9E43E9E2-B651-E6D0-5A67-44D535790062}"/>
              </a:ext>
            </a:extLst>
          </p:cNvPr>
          <p:cNvSpPr txBox="1"/>
          <p:nvPr/>
        </p:nvSpPr>
        <p:spPr>
          <a:xfrm>
            <a:off x="1300235" y="5396328"/>
            <a:ext cx="8699962" cy="646331"/>
          </a:xfrm>
          <a:prstGeom prst="rect">
            <a:avLst/>
          </a:prstGeom>
          <a:noFill/>
        </p:spPr>
        <p:txBody>
          <a:bodyPr wrap="square">
            <a:spAutoFit/>
          </a:bodyPr>
          <a:lstStyle/>
          <a:p>
            <a:pPr marL="342900" indent="-342900">
              <a:buFont typeface="Arial" panose="020B0604020202020204" pitchFamily="34" charset="0"/>
              <a:buChar char="•"/>
            </a:pPr>
            <a:r>
              <a:rPr lang="en-US" sz="1800" dirty="0">
                <a:solidFill>
                  <a:schemeClr val="bg1"/>
                </a:solidFill>
                <a:latin typeface="Google Sans"/>
              </a:rPr>
              <a:t>Transactions (bundled into blocks) are recorded onto a growing master list of all previous transactions called a blockchain “Node.”</a:t>
            </a:r>
          </a:p>
        </p:txBody>
      </p:sp>
    </p:spTree>
    <p:extLst>
      <p:ext uri="{BB962C8B-B14F-4D97-AF65-F5344CB8AC3E}">
        <p14:creationId xmlns:p14="http://schemas.microsoft.com/office/powerpoint/2010/main" val="1737919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F2CC4F-BDAF-2070-BEE1-EE271D6C1EC6}"/>
              </a:ext>
            </a:extLst>
          </p:cNvPr>
          <p:cNvSpPr txBox="1"/>
          <p:nvPr/>
        </p:nvSpPr>
        <p:spPr>
          <a:xfrm>
            <a:off x="980792" y="160098"/>
            <a:ext cx="10230416" cy="769441"/>
          </a:xfrm>
          <a:prstGeom prst="rect">
            <a:avLst/>
          </a:prstGeom>
          <a:noFill/>
        </p:spPr>
        <p:txBody>
          <a:bodyPr wrap="square" rtlCol="0">
            <a:spAutoFit/>
          </a:bodyPr>
          <a:lstStyle/>
          <a:p>
            <a:r>
              <a:rPr lang="en-US" sz="4400" b="1" dirty="0"/>
              <a:t>NODE:</a:t>
            </a:r>
          </a:p>
        </p:txBody>
      </p:sp>
      <p:sp>
        <p:nvSpPr>
          <p:cNvPr id="3" name="TextBox 2">
            <a:extLst>
              <a:ext uri="{FF2B5EF4-FFF2-40B4-BE49-F238E27FC236}">
                <a16:creationId xmlns:a16="http://schemas.microsoft.com/office/drawing/2014/main" id="{5E03D0A8-A6CD-8431-FE43-657EF1AEEB1B}"/>
              </a:ext>
            </a:extLst>
          </p:cNvPr>
          <p:cNvSpPr txBox="1"/>
          <p:nvPr/>
        </p:nvSpPr>
        <p:spPr>
          <a:xfrm>
            <a:off x="1013988" y="1059255"/>
            <a:ext cx="9723422" cy="5632311"/>
          </a:xfrm>
          <a:prstGeom prst="rect">
            <a:avLst/>
          </a:prstGeom>
          <a:noFill/>
        </p:spPr>
        <p:txBody>
          <a:bodyPr wrap="square" rtlCol="0">
            <a:spAutoFit/>
          </a:bodyPr>
          <a:lstStyle/>
          <a:p>
            <a:r>
              <a:rPr lang="en-US" sz="2400" b="0" i="0" dirty="0">
                <a:solidFill>
                  <a:schemeClr val="bg1"/>
                </a:solidFill>
                <a:effectLst/>
                <a:latin typeface="Google Sans"/>
              </a:rPr>
              <a:t>“A Bitcoin node is a computer that runs Bitcoin software to validate and relay transactions across the network.”</a:t>
            </a:r>
          </a:p>
          <a:p>
            <a:endParaRPr lang="en-US" sz="2400" dirty="0">
              <a:solidFill>
                <a:schemeClr val="bg1"/>
              </a:solidFill>
              <a:latin typeface="Google Sans"/>
            </a:endParaRPr>
          </a:p>
          <a:p>
            <a:pPr marL="342900" indent="-342900">
              <a:buFont typeface="Arial" panose="020B0604020202020204" pitchFamily="34" charset="0"/>
              <a:buChar char="•"/>
            </a:pPr>
            <a:r>
              <a:rPr lang="en-US" sz="2400" dirty="0">
                <a:solidFill>
                  <a:schemeClr val="bg1"/>
                </a:solidFill>
                <a:latin typeface="Google Sans"/>
              </a:rPr>
              <a:t>Contains a downloaded copy of an aggregated list of all Bitcoin transactions, effectively a copy of the “chain”.   Sometimes referred to as a “ledger”.  Functions like a spreadsheet that contains a growing list of all transactions.</a:t>
            </a:r>
          </a:p>
          <a:p>
            <a:pPr marL="342900" indent="-342900">
              <a:buFont typeface="Arial" panose="020B0604020202020204" pitchFamily="34" charset="0"/>
              <a:buChar char="•"/>
            </a:pPr>
            <a:endParaRPr lang="en-US" sz="2400" dirty="0">
              <a:solidFill>
                <a:schemeClr val="bg1"/>
              </a:solidFill>
              <a:latin typeface="Google Sans"/>
            </a:endParaRPr>
          </a:p>
          <a:p>
            <a:pPr marL="342900" indent="-342900">
              <a:buFont typeface="Arial" panose="020B0604020202020204" pitchFamily="34" charset="0"/>
              <a:buChar char="•"/>
            </a:pPr>
            <a:r>
              <a:rPr lang="en-US" sz="2400" dirty="0">
                <a:solidFill>
                  <a:schemeClr val="bg1"/>
                </a:solidFill>
                <a:latin typeface="Google Sans"/>
              </a:rPr>
              <a:t>Nodes are in constant communication with each other.</a:t>
            </a:r>
          </a:p>
          <a:p>
            <a:pPr marL="342900" indent="-342900">
              <a:buFont typeface="Arial" panose="020B0604020202020204" pitchFamily="34" charset="0"/>
              <a:buChar char="•"/>
            </a:pPr>
            <a:endParaRPr lang="en-US" sz="2400" dirty="0">
              <a:solidFill>
                <a:schemeClr val="bg1"/>
              </a:solidFill>
              <a:latin typeface="Google Sans"/>
            </a:endParaRPr>
          </a:p>
          <a:p>
            <a:pPr marL="342900" indent="-342900">
              <a:buFont typeface="Arial" panose="020B0604020202020204" pitchFamily="34" charset="0"/>
              <a:buChar char="•"/>
            </a:pPr>
            <a:r>
              <a:rPr lang="en-US" sz="2400" dirty="0">
                <a:solidFill>
                  <a:schemeClr val="bg1"/>
                </a:solidFill>
                <a:latin typeface="Google Sans"/>
              </a:rPr>
              <a:t>Nodes are continually broadcasting and updating each other with new recent validated transaction blocks. </a:t>
            </a:r>
          </a:p>
          <a:p>
            <a:pPr marL="342900" indent="-342900">
              <a:buFont typeface="Arial" panose="020B0604020202020204" pitchFamily="34" charset="0"/>
              <a:buChar char="•"/>
            </a:pPr>
            <a:endParaRPr lang="en-US" sz="2400" dirty="0">
              <a:solidFill>
                <a:schemeClr val="bg1"/>
              </a:solidFill>
              <a:latin typeface="Google Sans"/>
            </a:endParaRPr>
          </a:p>
          <a:p>
            <a:pPr marL="342900" indent="-342900">
              <a:buFont typeface="Arial" panose="020B0604020202020204" pitchFamily="34" charset="0"/>
              <a:buChar char="•"/>
            </a:pPr>
            <a:r>
              <a:rPr lang="en-US" sz="2400" dirty="0">
                <a:solidFill>
                  <a:schemeClr val="bg1"/>
                </a:solidFill>
                <a:latin typeface="Google Sans"/>
              </a:rPr>
              <a:t>Nodes are scattered around the globe so with no central publisher, Nodes are “Decentralized.”</a:t>
            </a:r>
          </a:p>
        </p:txBody>
      </p:sp>
    </p:spTree>
    <p:extLst>
      <p:ext uri="{BB962C8B-B14F-4D97-AF65-F5344CB8AC3E}">
        <p14:creationId xmlns:p14="http://schemas.microsoft.com/office/powerpoint/2010/main" val="74113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B98CF-9F00-6085-F841-6F17A0265B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C7DCD48-79E9-330B-EC7D-E8A7112C6FFD}"/>
              </a:ext>
            </a:extLst>
          </p:cNvPr>
          <p:cNvSpPr txBox="1"/>
          <p:nvPr/>
        </p:nvSpPr>
        <p:spPr>
          <a:xfrm>
            <a:off x="1077362" y="167291"/>
            <a:ext cx="10230416" cy="769441"/>
          </a:xfrm>
          <a:prstGeom prst="rect">
            <a:avLst/>
          </a:prstGeom>
          <a:noFill/>
        </p:spPr>
        <p:txBody>
          <a:bodyPr wrap="square" rtlCol="0">
            <a:spAutoFit/>
          </a:bodyPr>
          <a:lstStyle/>
          <a:p>
            <a:r>
              <a:rPr lang="en-US" sz="4400" b="1" dirty="0"/>
              <a:t>DECENTRALIZED:</a:t>
            </a:r>
          </a:p>
        </p:txBody>
      </p:sp>
      <p:sp>
        <p:nvSpPr>
          <p:cNvPr id="3" name="TextBox 2">
            <a:extLst>
              <a:ext uri="{FF2B5EF4-FFF2-40B4-BE49-F238E27FC236}">
                <a16:creationId xmlns:a16="http://schemas.microsoft.com/office/drawing/2014/main" id="{7265A778-781C-50B0-0C1A-32D9FEC4876E}"/>
              </a:ext>
            </a:extLst>
          </p:cNvPr>
          <p:cNvSpPr txBox="1"/>
          <p:nvPr/>
        </p:nvSpPr>
        <p:spPr>
          <a:xfrm>
            <a:off x="1077362" y="1412341"/>
            <a:ext cx="10230416" cy="5262979"/>
          </a:xfrm>
          <a:prstGeom prst="rect">
            <a:avLst/>
          </a:prstGeom>
          <a:noFill/>
        </p:spPr>
        <p:txBody>
          <a:bodyPr wrap="square" rtlCol="0">
            <a:spAutoFit/>
          </a:bodyPr>
          <a:lstStyle/>
          <a:p>
            <a:r>
              <a:rPr lang="en-US" sz="2400" dirty="0">
                <a:solidFill>
                  <a:schemeClr val="bg1"/>
                </a:solidFill>
                <a:latin typeface="Google Sans"/>
              </a:rPr>
              <a:t>No central authority or governing body.  </a:t>
            </a:r>
          </a:p>
          <a:p>
            <a:pPr marL="800100" lvl="1" indent="-342900">
              <a:buFont typeface="Arial" panose="020B0604020202020204" pitchFamily="34" charset="0"/>
              <a:buChar char="•"/>
            </a:pPr>
            <a:r>
              <a:rPr lang="en-US" sz="2400" dirty="0">
                <a:solidFill>
                  <a:schemeClr val="bg1"/>
                </a:solidFill>
                <a:latin typeface="Google Sans"/>
              </a:rPr>
              <a:t>No Bitcoin CEO</a:t>
            </a:r>
          </a:p>
          <a:p>
            <a:pPr marL="800100" lvl="1" indent="-342900">
              <a:buFont typeface="Arial" panose="020B0604020202020204" pitchFamily="34" charset="0"/>
              <a:buChar char="•"/>
            </a:pPr>
            <a:r>
              <a:rPr lang="en-US" sz="2400" dirty="0">
                <a:solidFill>
                  <a:schemeClr val="bg1"/>
                </a:solidFill>
                <a:latin typeface="Google Sans"/>
              </a:rPr>
              <a:t>No headquarters  </a:t>
            </a:r>
          </a:p>
          <a:p>
            <a:pPr marL="800100" lvl="1" indent="-342900">
              <a:buFont typeface="Arial" panose="020B0604020202020204" pitchFamily="34" charset="0"/>
              <a:buChar char="•"/>
            </a:pPr>
            <a:r>
              <a:rPr lang="en-US" sz="2400" dirty="0">
                <a:solidFill>
                  <a:schemeClr val="bg1"/>
                </a:solidFill>
                <a:latin typeface="Google Sans"/>
              </a:rPr>
              <a:t>No mailing address</a:t>
            </a:r>
          </a:p>
          <a:p>
            <a:pPr marL="800100" lvl="1" indent="-342900">
              <a:buFont typeface="Arial" panose="020B0604020202020204" pitchFamily="34" charset="0"/>
              <a:buChar char="•"/>
            </a:pPr>
            <a:r>
              <a:rPr lang="en-US" sz="2400" dirty="0">
                <a:solidFill>
                  <a:schemeClr val="bg1"/>
                </a:solidFill>
                <a:latin typeface="Google Sans"/>
              </a:rPr>
              <a:t>No I.T. department</a:t>
            </a:r>
          </a:p>
          <a:p>
            <a:pPr marL="800100" lvl="1" indent="-342900">
              <a:buFont typeface="Arial" panose="020B0604020202020204" pitchFamily="34" charset="0"/>
              <a:buChar char="•"/>
            </a:pPr>
            <a:r>
              <a:rPr lang="en-US" sz="2400" dirty="0">
                <a:solidFill>
                  <a:schemeClr val="bg1"/>
                </a:solidFill>
                <a:latin typeface="Google Sans"/>
              </a:rPr>
              <a:t>Developers are independent volunteers who collaborate openly</a:t>
            </a:r>
          </a:p>
          <a:p>
            <a:endParaRPr lang="en-US" sz="2400" dirty="0">
              <a:solidFill>
                <a:schemeClr val="bg1"/>
              </a:solidFill>
              <a:latin typeface="Google Sans"/>
            </a:endParaRPr>
          </a:p>
          <a:p>
            <a:r>
              <a:rPr lang="en-US" sz="2400" dirty="0">
                <a:solidFill>
                  <a:schemeClr val="bg1"/>
                </a:solidFill>
                <a:latin typeface="Google Sans"/>
              </a:rPr>
              <a:t>No beginning or ending to the nodes of the Bitcoin network.</a:t>
            </a:r>
          </a:p>
          <a:p>
            <a:pPr marL="800100" lvl="1" indent="-342900">
              <a:buFont typeface="Arial" panose="020B0604020202020204" pitchFamily="34" charset="0"/>
              <a:buChar char="•"/>
            </a:pPr>
            <a:r>
              <a:rPr lang="en-US" sz="2400" dirty="0">
                <a:solidFill>
                  <a:schemeClr val="bg1"/>
                </a:solidFill>
                <a:latin typeface="Google Sans"/>
              </a:rPr>
              <a:t>Dimples on a golf ball</a:t>
            </a:r>
          </a:p>
          <a:p>
            <a:pPr marL="800100" lvl="1" indent="-342900">
              <a:buFont typeface="Arial" panose="020B0604020202020204" pitchFamily="34" charset="0"/>
              <a:buChar char="•"/>
            </a:pPr>
            <a:r>
              <a:rPr lang="en-US" sz="2400" dirty="0">
                <a:solidFill>
                  <a:schemeClr val="bg1"/>
                </a:solidFill>
                <a:latin typeface="Google Sans"/>
              </a:rPr>
              <a:t>Virus</a:t>
            </a:r>
          </a:p>
          <a:p>
            <a:pPr marL="800100" lvl="1" indent="-342900">
              <a:buFont typeface="Arial" panose="020B0604020202020204" pitchFamily="34" charset="0"/>
              <a:buChar char="•"/>
            </a:pPr>
            <a:r>
              <a:rPr lang="en-US" sz="2400" dirty="0">
                <a:solidFill>
                  <a:schemeClr val="bg1"/>
                </a:solidFill>
                <a:latin typeface="Google Sans"/>
              </a:rPr>
              <a:t>Distributed clones</a:t>
            </a:r>
          </a:p>
          <a:p>
            <a:endParaRPr lang="en-US" sz="2400" dirty="0">
              <a:solidFill>
                <a:schemeClr val="bg1"/>
              </a:solidFill>
              <a:latin typeface="Google Sans"/>
            </a:endParaRPr>
          </a:p>
          <a:p>
            <a:r>
              <a:rPr lang="en-US" sz="2400" dirty="0">
                <a:solidFill>
                  <a:schemeClr val="bg1"/>
                </a:solidFill>
                <a:latin typeface="Google Sans"/>
              </a:rPr>
              <a:t>All Bitcoin nodes are essentially identical in software, functionality, and influence.  No barriers, cost, or permissions needed to run a node.</a:t>
            </a:r>
          </a:p>
        </p:txBody>
      </p:sp>
    </p:spTree>
    <p:extLst>
      <p:ext uri="{BB962C8B-B14F-4D97-AF65-F5344CB8AC3E}">
        <p14:creationId xmlns:p14="http://schemas.microsoft.com/office/powerpoint/2010/main" val="1427898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E7BBD-1430-7F1B-A513-BBF3129B68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206B80-3118-3141-613B-99974C42491F}"/>
              </a:ext>
            </a:extLst>
          </p:cNvPr>
          <p:cNvSpPr txBox="1"/>
          <p:nvPr/>
        </p:nvSpPr>
        <p:spPr>
          <a:xfrm>
            <a:off x="1077362" y="167291"/>
            <a:ext cx="10230416" cy="769441"/>
          </a:xfrm>
          <a:prstGeom prst="rect">
            <a:avLst/>
          </a:prstGeom>
          <a:noFill/>
        </p:spPr>
        <p:txBody>
          <a:bodyPr wrap="square" rtlCol="0">
            <a:spAutoFit/>
          </a:bodyPr>
          <a:lstStyle/>
          <a:p>
            <a:r>
              <a:rPr lang="en-US" sz="4400" b="1" dirty="0"/>
              <a:t>WALLET:</a:t>
            </a:r>
          </a:p>
        </p:txBody>
      </p:sp>
      <p:sp>
        <p:nvSpPr>
          <p:cNvPr id="3" name="TextBox 2">
            <a:extLst>
              <a:ext uri="{FF2B5EF4-FFF2-40B4-BE49-F238E27FC236}">
                <a16:creationId xmlns:a16="http://schemas.microsoft.com/office/drawing/2014/main" id="{1DBD89D9-A4DB-1B42-08DC-32715FF2BB94}"/>
              </a:ext>
            </a:extLst>
          </p:cNvPr>
          <p:cNvSpPr txBox="1"/>
          <p:nvPr/>
        </p:nvSpPr>
        <p:spPr>
          <a:xfrm>
            <a:off x="1077362" y="1150731"/>
            <a:ext cx="9524246" cy="5262979"/>
          </a:xfrm>
          <a:prstGeom prst="rect">
            <a:avLst/>
          </a:prstGeom>
          <a:noFill/>
        </p:spPr>
        <p:txBody>
          <a:bodyPr wrap="square" rtlCol="0">
            <a:spAutoFit/>
          </a:bodyPr>
          <a:lstStyle/>
          <a:p>
            <a:r>
              <a:rPr lang="en-US" sz="2400" dirty="0">
                <a:solidFill>
                  <a:schemeClr val="bg1"/>
                </a:solidFill>
                <a:latin typeface="Google Sans"/>
              </a:rPr>
              <a:t>A wallet is a piece of software that manages the pair of keys which are necessary for all transactions.  While not identical, they function very similar to a bank account which contains a ‘balance’.</a:t>
            </a:r>
          </a:p>
          <a:p>
            <a:endParaRPr lang="en-US" sz="2400" dirty="0">
              <a:solidFill>
                <a:schemeClr val="bg1"/>
              </a:solidFill>
              <a:latin typeface="Google Sans"/>
            </a:endParaRPr>
          </a:p>
          <a:p>
            <a:pPr marL="342900" indent="-342900">
              <a:buFont typeface="Arial" panose="020B0604020202020204" pitchFamily="34" charset="0"/>
              <a:buChar char="•"/>
            </a:pPr>
            <a:r>
              <a:rPr lang="en-US" sz="2400" dirty="0">
                <a:solidFill>
                  <a:schemeClr val="bg1"/>
                </a:solidFill>
                <a:latin typeface="Google Sans"/>
              </a:rPr>
              <a:t>All wallets contain two basic buttons:</a:t>
            </a:r>
          </a:p>
          <a:p>
            <a:pPr marL="800100" lvl="1" indent="-342900">
              <a:buFont typeface="Arial" panose="020B0604020202020204" pitchFamily="34" charset="0"/>
              <a:buChar char="•"/>
            </a:pPr>
            <a:r>
              <a:rPr lang="en-US" sz="2400" dirty="0">
                <a:latin typeface="Google Sans"/>
              </a:rPr>
              <a:t>SEND</a:t>
            </a:r>
            <a:r>
              <a:rPr lang="en-US" sz="2400" dirty="0">
                <a:solidFill>
                  <a:schemeClr val="bg1"/>
                </a:solidFill>
                <a:latin typeface="Google Sans"/>
              </a:rPr>
              <a:t>		(Using Wallet Private Key)</a:t>
            </a:r>
          </a:p>
          <a:p>
            <a:pPr marL="800100" lvl="1" indent="-342900">
              <a:buFont typeface="Arial" panose="020B0604020202020204" pitchFamily="34" charset="0"/>
              <a:buChar char="•"/>
            </a:pPr>
            <a:r>
              <a:rPr lang="en-US" sz="2400" dirty="0">
                <a:latin typeface="Google Sans"/>
              </a:rPr>
              <a:t>RECEIVE	</a:t>
            </a:r>
            <a:r>
              <a:rPr lang="en-US" sz="2400" dirty="0">
                <a:solidFill>
                  <a:schemeClr val="bg1"/>
                </a:solidFill>
                <a:latin typeface="Google Sans"/>
              </a:rPr>
              <a:t>	(Using Wallet Public Key/Address)</a:t>
            </a:r>
          </a:p>
          <a:p>
            <a:pPr marL="800100" lvl="1" indent="-342900">
              <a:buFont typeface="Arial" panose="020B0604020202020204" pitchFamily="34" charset="0"/>
              <a:buChar char="•"/>
            </a:pPr>
            <a:endParaRPr lang="en-US" sz="2400" dirty="0">
              <a:solidFill>
                <a:schemeClr val="bg1"/>
              </a:solidFill>
              <a:latin typeface="Google Sans"/>
            </a:endParaRPr>
          </a:p>
          <a:p>
            <a:pPr marL="342900" indent="-342900">
              <a:buFont typeface="Arial" panose="020B0604020202020204" pitchFamily="34" charset="0"/>
              <a:buChar char="•"/>
            </a:pPr>
            <a:r>
              <a:rPr lang="en-US" sz="2400" dirty="0">
                <a:solidFill>
                  <a:schemeClr val="bg1"/>
                </a:solidFill>
                <a:latin typeface="Google Sans"/>
              </a:rPr>
              <a:t>Wallets do NOT contain Bitcoin.  Their only function is to create and receive transactions.</a:t>
            </a:r>
          </a:p>
          <a:p>
            <a:pPr marL="342900" indent="-342900">
              <a:buFont typeface="Arial" panose="020B0604020202020204" pitchFamily="34" charset="0"/>
              <a:buChar char="•"/>
            </a:pPr>
            <a:endParaRPr lang="en-US" sz="2400" dirty="0">
              <a:solidFill>
                <a:schemeClr val="bg1"/>
              </a:solidFill>
              <a:latin typeface="Google Sans"/>
            </a:endParaRPr>
          </a:p>
          <a:p>
            <a:pPr marL="342900" indent="-342900">
              <a:buFont typeface="Arial" panose="020B0604020202020204" pitchFamily="34" charset="0"/>
              <a:buChar char="•"/>
            </a:pPr>
            <a:r>
              <a:rPr lang="en-US" sz="2400" dirty="0">
                <a:solidFill>
                  <a:schemeClr val="bg1"/>
                </a:solidFill>
                <a:latin typeface="Google Sans"/>
              </a:rPr>
              <a:t>There are different types of wallets that vary in complexity and security features.  All wallets MUST follow the same rules to create </a:t>
            </a:r>
            <a:r>
              <a:rPr lang="en-US" sz="2400">
                <a:solidFill>
                  <a:schemeClr val="bg1"/>
                </a:solidFill>
                <a:latin typeface="Google Sans"/>
              </a:rPr>
              <a:t>a valid </a:t>
            </a:r>
            <a:r>
              <a:rPr lang="en-US" sz="2400" dirty="0">
                <a:solidFill>
                  <a:schemeClr val="bg1"/>
                </a:solidFill>
                <a:latin typeface="Google Sans"/>
              </a:rPr>
              <a:t>transaction.</a:t>
            </a:r>
            <a:endParaRPr lang="en-US" dirty="0">
              <a:solidFill>
                <a:schemeClr val="bg1"/>
              </a:solidFill>
            </a:endParaRPr>
          </a:p>
        </p:txBody>
      </p:sp>
    </p:spTree>
    <p:extLst>
      <p:ext uri="{BB962C8B-B14F-4D97-AF65-F5344CB8AC3E}">
        <p14:creationId xmlns:p14="http://schemas.microsoft.com/office/powerpoint/2010/main" val="2522602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E4980-8D32-4F96-09C6-83EB8B35C52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088537-0133-AD5F-7BFE-C83E8E20F15B}"/>
              </a:ext>
            </a:extLst>
          </p:cNvPr>
          <p:cNvSpPr txBox="1"/>
          <p:nvPr/>
        </p:nvSpPr>
        <p:spPr>
          <a:xfrm>
            <a:off x="1077362" y="167291"/>
            <a:ext cx="10230416" cy="769441"/>
          </a:xfrm>
          <a:prstGeom prst="rect">
            <a:avLst/>
          </a:prstGeom>
          <a:noFill/>
        </p:spPr>
        <p:txBody>
          <a:bodyPr wrap="square" rtlCol="0">
            <a:spAutoFit/>
          </a:bodyPr>
          <a:lstStyle/>
          <a:p>
            <a:r>
              <a:rPr lang="en-US" sz="4400" b="1" dirty="0"/>
              <a:t>KEYS:</a:t>
            </a:r>
          </a:p>
        </p:txBody>
      </p:sp>
      <p:sp>
        <p:nvSpPr>
          <p:cNvPr id="3" name="TextBox 2">
            <a:extLst>
              <a:ext uri="{FF2B5EF4-FFF2-40B4-BE49-F238E27FC236}">
                <a16:creationId xmlns:a16="http://schemas.microsoft.com/office/drawing/2014/main" id="{9588BF89-2E28-355B-5903-14594EAA531A}"/>
              </a:ext>
            </a:extLst>
          </p:cNvPr>
          <p:cNvSpPr txBox="1"/>
          <p:nvPr/>
        </p:nvSpPr>
        <p:spPr>
          <a:xfrm>
            <a:off x="1077362" y="1412341"/>
            <a:ext cx="9795850" cy="5170646"/>
          </a:xfrm>
          <a:prstGeom prst="rect">
            <a:avLst/>
          </a:prstGeom>
          <a:noFill/>
        </p:spPr>
        <p:txBody>
          <a:bodyPr wrap="square" rtlCol="0">
            <a:spAutoFit/>
          </a:bodyPr>
          <a:lstStyle/>
          <a:p>
            <a:r>
              <a:rPr lang="en-US" sz="2400" dirty="0">
                <a:solidFill>
                  <a:schemeClr val="bg1"/>
                </a:solidFill>
                <a:latin typeface="Google Sans"/>
              </a:rPr>
              <a:t>A wallet manages the pair of keys that are necessary for all transactions.</a:t>
            </a:r>
          </a:p>
          <a:p>
            <a:endParaRPr lang="en-US" sz="2400" dirty="0">
              <a:solidFill>
                <a:schemeClr val="bg1"/>
              </a:solidFill>
              <a:latin typeface="Google Sans"/>
            </a:endParaRPr>
          </a:p>
          <a:p>
            <a:r>
              <a:rPr lang="en-US" sz="2400" dirty="0">
                <a:latin typeface="Google Sans"/>
              </a:rPr>
              <a:t>Private Key:</a:t>
            </a:r>
          </a:p>
          <a:p>
            <a:r>
              <a:rPr lang="en-US" sz="2400" dirty="0">
                <a:solidFill>
                  <a:schemeClr val="bg1"/>
                </a:solidFill>
                <a:latin typeface="Google Sans"/>
              </a:rPr>
              <a:t>A digital password used to create a transaction.  </a:t>
            </a:r>
          </a:p>
          <a:p>
            <a:endParaRPr lang="en-US" sz="2400" dirty="0">
              <a:solidFill>
                <a:schemeClr val="bg1"/>
              </a:solidFill>
              <a:latin typeface="Google Sans"/>
            </a:endParaRPr>
          </a:p>
          <a:p>
            <a:r>
              <a:rPr lang="en-US" sz="2400" dirty="0">
                <a:latin typeface="Google Sans"/>
              </a:rPr>
              <a:t>Public Key:</a:t>
            </a:r>
          </a:p>
          <a:p>
            <a:r>
              <a:rPr lang="en-US" sz="2400" dirty="0">
                <a:solidFill>
                  <a:schemeClr val="bg1"/>
                </a:solidFill>
                <a:latin typeface="Google Sans"/>
              </a:rPr>
              <a:t>A public facing ‘address’ to which the transaction is sent to.</a:t>
            </a:r>
          </a:p>
          <a:p>
            <a:endParaRPr lang="en-US" sz="2400" dirty="0">
              <a:solidFill>
                <a:schemeClr val="bg1"/>
              </a:solidFill>
              <a:latin typeface="Google Sans"/>
            </a:endParaRPr>
          </a:p>
          <a:p>
            <a:r>
              <a:rPr lang="en-US" dirty="0">
                <a:solidFill>
                  <a:schemeClr val="bg1"/>
                </a:solidFill>
              </a:rPr>
              <a:t>	Public Key Example:  </a:t>
            </a:r>
            <a:r>
              <a:rPr lang="en-US" b="0" i="0" dirty="0">
                <a:solidFill>
                  <a:srgbClr val="282F48"/>
                </a:solidFill>
                <a:effectLst/>
                <a:latin typeface="Poppins" panose="020B0502040204020203" pitchFamily="2" charset="0"/>
              </a:rPr>
              <a:t>3KF9nXowQ4asSGxRRzeiTpDjMuwM2nypAN</a:t>
            </a:r>
          </a:p>
          <a:p>
            <a:endParaRPr lang="en-US" dirty="0">
              <a:solidFill>
                <a:srgbClr val="282F48"/>
              </a:solidFill>
              <a:latin typeface="Poppins" panose="020B0502040204020203" pitchFamily="2" charset="0"/>
            </a:endParaRPr>
          </a:p>
          <a:p>
            <a:r>
              <a:rPr lang="en-US" dirty="0">
                <a:latin typeface="Poppins" panose="020B0502040204020203" pitchFamily="2" charset="0"/>
              </a:rPr>
              <a:t>Transaction amounts are collected from Public Keys, sent by using the Private Key</a:t>
            </a:r>
          </a:p>
          <a:p>
            <a:endParaRPr lang="en-US" dirty="0">
              <a:solidFill>
                <a:srgbClr val="282F48"/>
              </a:solidFill>
              <a:latin typeface="Poppins" panose="020B0502040204020203" pitchFamily="2" charset="0"/>
            </a:endParaRPr>
          </a:p>
          <a:p>
            <a:r>
              <a:rPr lang="en-US" sz="2400" dirty="0">
                <a:solidFill>
                  <a:schemeClr val="bg1"/>
                </a:solidFill>
                <a:latin typeface="Google Sans"/>
              </a:rPr>
              <a:t>How does a transaction get into a block and appended onto the blockchain???</a:t>
            </a:r>
          </a:p>
          <a:p>
            <a:endParaRPr lang="en-US" dirty="0">
              <a:solidFill>
                <a:srgbClr val="282F48"/>
              </a:solidFill>
              <a:latin typeface="Poppins" panose="020B0502040204020203" pitchFamily="2" charset="0"/>
            </a:endParaRPr>
          </a:p>
        </p:txBody>
      </p:sp>
    </p:spTree>
    <p:extLst>
      <p:ext uri="{BB962C8B-B14F-4D97-AF65-F5344CB8AC3E}">
        <p14:creationId xmlns:p14="http://schemas.microsoft.com/office/powerpoint/2010/main" val="261650525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docProps/app.xml><?xml version="1.0" encoding="utf-8"?>
<Properties xmlns="http://schemas.openxmlformats.org/officeDocument/2006/extended-properties" xmlns:vt="http://schemas.openxmlformats.org/officeDocument/2006/docPropsVTypes">
  <Template>Slice</Template>
  <TotalTime>595</TotalTime>
  <Words>1691</Words>
  <Application>Microsoft Office PowerPoint</Application>
  <PresentationFormat>Widescreen</PresentationFormat>
  <Paragraphs>203</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-apple-system</vt:lpstr>
      <vt:lpstr>Arial</vt:lpstr>
      <vt:lpstr>Century Gothic</vt:lpstr>
      <vt:lpstr>Google Sans</vt:lpstr>
      <vt:lpstr>Poppins</vt:lpstr>
      <vt:lpstr>Wingdings 3</vt:lpstr>
      <vt:lpstr>Slice</vt:lpstr>
      <vt:lpstr>BITCOIN Introduction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howardminor legacydatasolutions.com</dc:creator>
  <cp:lastModifiedBy>howardminor legacydatasolutions.com</cp:lastModifiedBy>
  <cp:revision>44</cp:revision>
  <dcterms:created xsi:type="dcterms:W3CDTF">2025-03-24T13:31:36Z</dcterms:created>
  <dcterms:modified xsi:type="dcterms:W3CDTF">2026-08-11T18:22:35Z</dcterms:modified>
</cp:coreProperties>
</file>