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76" r:id="rId3"/>
    <p:sldId id="277" r:id="rId4"/>
    <p:sldId id="268" r:id="rId5"/>
    <p:sldId id="269" r:id="rId6"/>
    <p:sldId id="278" r:id="rId7"/>
    <p:sldId id="271" r:id="rId8"/>
    <p:sldId id="270" r:id="rId9"/>
    <p:sldId id="273" r:id="rId10"/>
    <p:sldId id="259" r:id="rId11"/>
    <p:sldId id="272" r:id="rId12"/>
    <p:sldId id="275" r:id="rId13"/>
    <p:sldId id="274" r:id="rId14"/>
    <p:sldId id="279" r:id="rId15"/>
    <p:sldId id="28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552"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minor legacydatasolutions.com" userId="9f90ab40-b139-4810-9192-6eae4c9942ca" providerId="ADAL" clId="{D9F3EE1F-3DB6-4981-B10E-0FDA02A9B281}"/>
    <pc:docChg chg="undo custSel addSld delSld modSld sldOrd">
      <pc:chgData name="howardminor legacydatasolutions.com" userId="9f90ab40-b139-4810-9192-6eae4c9942ca" providerId="ADAL" clId="{D9F3EE1F-3DB6-4981-B10E-0FDA02A9B281}" dt="2026-08-14T19:33:46.074" v="3465" actId="20577"/>
      <pc:docMkLst>
        <pc:docMk/>
      </pc:docMkLst>
      <pc:sldChg chg="modSp mod">
        <pc:chgData name="howardminor legacydatasolutions.com" userId="9f90ab40-b139-4810-9192-6eae4c9942ca" providerId="ADAL" clId="{D9F3EE1F-3DB6-4981-B10E-0FDA02A9B281}" dt="2026-08-14T13:30:48.031" v="3435" actId="20577"/>
        <pc:sldMkLst>
          <pc:docMk/>
          <pc:sldMk cId="915431839" sldId="270"/>
        </pc:sldMkLst>
        <pc:graphicFrameChg chg="modGraphic">
          <ac:chgData name="howardminor legacydatasolutions.com" userId="9f90ab40-b139-4810-9192-6eae4c9942ca" providerId="ADAL" clId="{D9F3EE1F-3DB6-4981-B10E-0FDA02A9B281}" dt="2026-08-14T13:30:48.031" v="3435" actId="20577"/>
          <ac:graphicFrameMkLst>
            <pc:docMk/>
            <pc:sldMk cId="915431839" sldId="270"/>
            <ac:graphicFrameMk id="5" creationId="{513B4285-B631-BDC0-ACF4-EBE558AD5F8E}"/>
          </ac:graphicFrameMkLst>
        </pc:graphicFrameChg>
      </pc:sldChg>
      <pc:sldChg chg="modSp mod">
        <pc:chgData name="howardminor legacydatasolutions.com" userId="9f90ab40-b139-4810-9192-6eae4c9942ca" providerId="ADAL" clId="{D9F3EE1F-3DB6-4981-B10E-0FDA02A9B281}" dt="2026-08-14T19:28:12.343" v="3453" actId="20577"/>
        <pc:sldMkLst>
          <pc:docMk/>
          <pc:sldMk cId="1738470418" sldId="273"/>
        </pc:sldMkLst>
        <pc:graphicFrameChg chg="modGraphic">
          <ac:chgData name="howardminor legacydatasolutions.com" userId="9f90ab40-b139-4810-9192-6eae4c9942ca" providerId="ADAL" clId="{D9F3EE1F-3DB6-4981-B10E-0FDA02A9B281}" dt="2026-08-14T19:28:12.343" v="3453" actId="20577"/>
          <ac:graphicFrameMkLst>
            <pc:docMk/>
            <pc:sldMk cId="1738470418" sldId="273"/>
            <ac:graphicFrameMk id="6" creationId="{3BEE2CBA-CC1D-BF42-BACC-84B68B3D5E63}"/>
          </ac:graphicFrameMkLst>
        </pc:graphicFrameChg>
      </pc:sldChg>
      <pc:sldChg chg="modSp mod">
        <pc:chgData name="howardminor legacydatasolutions.com" userId="9f90ab40-b139-4810-9192-6eae4c9942ca" providerId="ADAL" clId="{D9F3EE1F-3DB6-4981-B10E-0FDA02A9B281}" dt="2026-08-14T19:33:46.074" v="3465" actId="20577"/>
        <pc:sldMkLst>
          <pc:docMk/>
          <pc:sldMk cId="3896575433" sldId="274"/>
        </pc:sldMkLst>
        <pc:spChg chg="mod">
          <ac:chgData name="howardminor legacydatasolutions.com" userId="9f90ab40-b139-4810-9192-6eae4c9942ca" providerId="ADAL" clId="{D9F3EE1F-3DB6-4981-B10E-0FDA02A9B281}" dt="2026-08-14T19:33:46.074" v="3465" actId="20577"/>
          <ac:spMkLst>
            <pc:docMk/>
            <pc:sldMk cId="3896575433" sldId="274"/>
            <ac:spMk id="3" creationId="{D497E852-7DE5-9964-FE46-C028BE1BF663}"/>
          </ac:spMkLst>
        </pc:spChg>
      </pc:sldChg>
      <pc:sldChg chg="modSp mod">
        <pc:chgData name="howardminor legacydatasolutions.com" userId="9f90ab40-b139-4810-9192-6eae4c9942ca" providerId="ADAL" clId="{D9F3EE1F-3DB6-4981-B10E-0FDA02A9B281}" dt="2026-08-14T19:33:14.314" v="3455" actId="20577"/>
        <pc:sldMkLst>
          <pc:docMk/>
          <pc:sldMk cId="898254195" sldId="275"/>
        </pc:sldMkLst>
        <pc:graphicFrameChg chg="modGraphic">
          <ac:chgData name="howardminor legacydatasolutions.com" userId="9f90ab40-b139-4810-9192-6eae4c9942ca" providerId="ADAL" clId="{D9F3EE1F-3DB6-4981-B10E-0FDA02A9B281}" dt="2026-08-14T19:33:14.314" v="3455" actId="20577"/>
          <ac:graphicFrameMkLst>
            <pc:docMk/>
            <pc:sldMk cId="898254195" sldId="275"/>
            <ac:graphicFrameMk id="4" creationId="{5468D6D1-4A5D-6387-C327-1CDE41D0AA40}"/>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E1D7F2-A48B-48EA-A3C6-F4900E099C32}"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56B00AC-DD92-4D04-8E9D-08AB0183E614}">
      <dgm:prSet/>
      <dgm:spPr/>
      <dgm:t>
        <a:bodyPr/>
        <a:lstStyle/>
        <a:p>
          <a:r>
            <a:rPr lang="en-US"/>
            <a:t>Learn the basic components of a Bitcoin Wallet and how it works</a:t>
          </a:r>
        </a:p>
      </dgm:t>
    </dgm:pt>
    <dgm:pt modelId="{4BB79ACF-AA91-4EEF-93FB-6ED65F461B47}" type="parTrans" cxnId="{DA337B93-A33F-4812-94A6-04584AF88BBD}">
      <dgm:prSet/>
      <dgm:spPr/>
      <dgm:t>
        <a:bodyPr/>
        <a:lstStyle/>
        <a:p>
          <a:endParaRPr lang="en-US"/>
        </a:p>
      </dgm:t>
    </dgm:pt>
    <dgm:pt modelId="{63E32AC0-5915-408C-809F-0E57C94EB929}" type="sibTrans" cxnId="{DA337B93-A33F-4812-94A6-04584AF88BBD}">
      <dgm:prSet/>
      <dgm:spPr/>
      <dgm:t>
        <a:bodyPr/>
        <a:lstStyle/>
        <a:p>
          <a:endParaRPr lang="en-US"/>
        </a:p>
      </dgm:t>
    </dgm:pt>
    <dgm:pt modelId="{CB3094BA-C7E8-41F8-B286-B920D4CCD021}">
      <dgm:prSet/>
      <dgm:spPr/>
      <dgm:t>
        <a:bodyPr/>
        <a:lstStyle/>
        <a:p>
          <a:r>
            <a:rPr lang="en-US" dirty="0"/>
            <a:t>Learn important vocabulary and key concepts creating the different types of wallets</a:t>
          </a:r>
        </a:p>
      </dgm:t>
    </dgm:pt>
    <dgm:pt modelId="{2B3C0835-C8B5-4F83-A75F-24A5A79F6D29}" type="parTrans" cxnId="{B8497CEC-7331-460A-8EA8-E8B3566B6999}">
      <dgm:prSet/>
      <dgm:spPr/>
      <dgm:t>
        <a:bodyPr/>
        <a:lstStyle/>
        <a:p>
          <a:endParaRPr lang="en-US"/>
        </a:p>
      </dgm:t>
    </dgm:pt>
    <dgm:pt modelId="{4CF70DE4-DDE4-49DB-A79A-390687108D02}" type="sibTrans" cxnId="{B8497CEC-7331-460A-8EA8-E8B3566B6999}">
      <dgm:prSet/>
      <dgm:spPr/>
      <dgm:t>
        <a:bodyPr/>
        <a:lstStyle/>
        <a:p>
          <a:endParaRPr lang="en-US"/>
        </a:p>
      </dgm:t>
    </dgm:pt>
    <dgm:pt modelId="{53A75F3D-1902-42E4-AD0E-58BAC4748208}">
      <dgm:prSet/>
      <dgm:spPr/>
      <dgm:t>
        <a:bodyPr/>
        <a:lstStyle/>
        <a:p>
          <a:r>
            <a:rPr lang="en-US" dirty="0"/>
            <a:t>Learn about Exchanges and how wallets work within them</a:t>
          </a:r>
        </a:p>
      </dgm:t>
    </dgm:pt>
    <dgm:pt modelId="{9541E6A9-C034-4F54-8EC3-871B11F53061}" type="parTrans" cxnId="{FB5D745D-524C-435A-9E9F-C7CD8C982FF0}">
      <dgm:prSet/>
      <dgm:spPr/>
      <dgm:t>
        <a:bodyPr/>
        <a:lstStyle/>
        <a:p>
          <a:endParaRPr lang="en-US"/>
        </a:p>
      </dgm:t>
    </dgm:pt>
    <dgm:pt modelId="{A870B6FD-9CB3-4A8B-9E4A-90A20AF7BC4A}" type="sibTrans" cxnId="{FB5D745D-524C-435A-9E9F-C7CD8C982FF0}">
      <dgm:prSet/>
      <dgm:spPr/>
      <dgm:t>
        <a:bodyPr/>
        <a:lstStyle/>
        <a:p>
          <a:endParaRPr lang="en-US"/>
        </a:p>
      </dgm:t>
    </dgm:pt>
    <dgm:pt modelId="{D5CBAA44-158A-4BB8-AB74-CC89F188CAED}">
      <dgm:prSet/>
      <dgm:spPr/>
      <dgm:t>
        <a:bodyPr/>
        <a:lstStyle/>
        <a:p>
          <a:r>
            <a:rPr lang="en-US"/>
            <a:t>Learn how to send and receive actual Bitcoin</a:t>
          </a:r>
        </a:p>
      </dgm:t>
    </dgm:pt>
    <dgm:pt modelId="{5F50A497-104A-4E00-803A-D2A7872927BD}" type="parTrans" cxnId="{46D99FE6-FB3C-4AEF-B65C-C810DCCF1139}">
      <dgm:prSet/>
      <dgm:spPr/>
      <dgm:t>
        <a:bodyPr/>
        <a:lstStyle/>
        <a:p>
          <a:endParaRPr lang="en-US"/>
        </a:p>
      </dgm:t>
    </dgm:pt>
    <dgm:pt modelId="{615F0973-163E-43A7-A49C-115F6335823E}" type="sibTrans" cxnId="{46D99FE6-FB3C-4AEF-B65C-C810DCCF1139}">
      <dgm:prSet/>
      <dgm:spPr/>
      <dgm:t>
        <a:bodyPr/>
        <a:lstStyle/>
        <a:p>
          <a:endParaRPr lang="en-US"/>
        </a:p>
      </dgm:t>
    </dgm:pt>
    <dgm:pt modelId="{10ACA236-3F31-4368-93A1-A26B999BE40E}" type="pres">
      <dgm:prSet presAssocID="{54E1D7F2-A48B-48EA-A3C6-F4900E099C32}" presName="root" presStyleCnt="0">
        <dgm:presLayoutVars>
          <dgm:dir/>
          <dgm:resizeHandles val="exact"/>
        </dgm:presLayoutVars>
      </dgm:prSet>
      <dgm:spPr/>
    </dgm:pt>
    <dgm:pt modelId="{AAF4CB33-21AB-4023-B93C-2CDA58EEC9A7}" type="pres">
      <dgm:prSet presAssocID="{54E1D7F2-A48B-48EA-A3C6-F4900E099C32}" presName="container" presStyleCnt="0">
        <dgm:presLayoutVars>
          <dgm:dir/>
          <dgm:resizeHandles val="exact"/>
        </dgm:presLayoutVars>
      </dgm:prSet>
      <dgm:spPr/>
    </dgm:pt>
    <dgm:pt modelId="{CF4C1E23-D92D-4893-811F-45939DACEBEE}" type="pres">
      <dgm:prSet presAssocID="{B56B00AC-DD92-4D04-8E9D-08AB0183E614}" presName="compNode" presStyleCnt="0"/>
      <dgm:spPr/>
    </dgm:pt>
    <dgm:pt modelId="{66D9A7AB-5592-4AEA-9E95-6E8B4F0CDCC6}" type="pres">
      <dgm:prSet presAssocID="{B56B00AC-DD92-4D04-8E9D-08AB0183E614}" presName="iconBgRect" presStyleLbl="bgShp" presStyleIdx="0" presStyleCnt="4"/>
      <dgm:spPr/>
    </dgm:pt>
    <dgm:pt modelId="{3F12CCF9-A5CB-4F6A-BBD2-29702FB7E5C2}" type="pres">
      <dgm:prSet presAssocID="{B56B00AC-DD92-4D04-8E9D-08AB0183E61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redit card"/>
        </a:ext>
      </dgm:extLst>
    </dgm:pt>
    <dgm:pt modelId="{50CFE19B-644D-4F03-9997-C66EAB18D886}" type="pres">
      <dgm:prSet presAssocID="{B56B00AC-DD92-4D04-8E9D-08AB0183E614}" presName="spaceRect" presStyleCnt="0"/>
      <dgm:spPr/>
    </dgm:pt>
    <dgm:pt modelId="{00C37493-4161-495E-B028-4928EE192A7E}" type="pres">
      <dgm:prSet presAssocID="{B56B00AC-DD92-4D04-8E9D-08AB0183E614}" presName="textRect" presStyleLbl="revTx" presStyleIdx="0" presStyleCnt="4">
        <dgm:presLayoutVars>
          <dgm:chMax val="1"/>
          <dgm:chPref val="1"/>
        </dgm:presLayoutVars>
      </dgm:prSet>
      <dgm:spPr/>
    </dgm:pt>
    <dgm:pt modelId="{B9589A2E-1263-4485-9C8C-A2CB517AE7A7}" type="pres">
      <dgm:prSet presAssocID="{63E32AC0-5915-408C-809F-0E57C94EB929}" presName="sibTrans" presStyleLbl="sibTrans2D1" presStyleIdx="0" presStyleCnt="0"/>
      <dgm:spPr/>
    </dgm:pt>
    <dgm:pt modelId="{54EC7CFA-5032-46EE-AA11-E1896B1EE00A}" type="pres">
      <dgm:prSet presAssocID="{CB3094BA-C7E8-41F8-B286-B920D4CCD021}" presName="compNode" presStyleCnt="0"/>
      <dgm:spPr/>
    </dgm:pt>
    <dgm:pt modelId="{EB147541-968B-474D-BCA0-6DFD8987FFE7}" type="pres">
      <dgm:prSet presAssocID="{CB3094BA-C7E8-41F8-B286-B920D4CCD021}" presName="iconBgRect" presStyleLbl="bgShp" presStyleIdx="1" presStyleCnt="4"/>
      <dgm:spPr/>
    </dgm:pt>
    <dgm:pt modelId="{A6BD905C-D750-49B0-A413-A24BD7E70951}" type="pres">
      <dgm:prSet presAssocID="{CB3094BA-C7E8-41F8-B286-B920D4CCD021}"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63FB6E0D-2AE9-48C0-AE96-D1859F06E7EB}" type="pres">
      <dgm:prSet presAssocID="{CB3094BA-C7E8-41F8-B286-B920D4CCD021}" presName="spaceRect" presStyleCnt="0"/>
      <dgm:spPr/>
    </dgm:pt>
    <dgm:pt modelId="{EA50DC1E-BE9D-4609-85D2-7C7B2AD0BCFA}" type="pres">
      <dgm:prSet presAssocID="{CB3094BA-C7E8-41F8-B286-B920D4CCD021}" presName="textRect" presStyleLbl="revTx" presStyleIdx="1" presStyleCnt="4">
        <dgm:presLayoutVars>
          <dgm:chMax val="1"/>
          <dgm:chPref val="1"/>
        </dgm:presLayoutVars>
      </dgm:prSet>
      <dgm:spPr/>
    </dgm:pt>
    <dgm:pt modelId="{8D553D87-325E-4C64-B78B-826BBEF5099A}" type="pres">
      <dgm:prSet presAssocID="{4CF70DE4-DDE4-49DB-A79A-390687108D02}" presName="sibTrans" presStyleLbl="sibTrans2D1" presStyleIdx="0" presStyleCnt="0"/>
      <dgm:spPr/>
    </dgm:pt>
    <dgm:pt modelId="{FA0E1F72-74BA-419D-83F7-C8B068368927}" type="pres">
      <dgm:prSet presAssocID="{53A75F3D-1902-42E4-AD0E-58BAC4748208}" presName="compNode" presStyleCnt="0"/>
      <dgm:spPr/>
    </dgm:pt>
    <dgm:pt modelId="{3426DF25-3776-44C8-B467-2C8329FACD50}" type="pres">
      <dgm:prSet presAssocID="{53A75F3D-1902-42E4-AD0E-58BAC4748208}" presName="iconBgRect" presStyleLbl="bgShp" presStyleIdx="2" presStyleCnt="4"/>
      <dgm:spPr/>
    </dgm:pt>
    <dgm:pt modelId="{3AA74F89-984B-41C7-8481-5C9BF999ADD8}" type="pres">
      <dgm:prSet presAssocID="{53A75F3D-1902-42E4-AD0E-58BAC474820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oins"/>
        </a:ext>
      </dgm:extLst>
    </dgm:pt>
    <dgm:pt modelId="{FC82E0A0-F460-415E-8EE4-9DD140B70915}" type="pres">
      <dgm:prSet presAssocID="{53A75F3D-1902-42E4-AD0E-58BAC4748208}" presName="spaceRect" presStyleCnt="0"/>
      <dgm:spPr/>
    </dgm:pt>
    <dgm:pt modelId="{84109F16-40D6-480D-A801-ABCF410AEB68}" type="pres">
      <dgm:prSet presAssocID="{53A75F3D-1902-42E4-AD0E-58BAC4748208}" presName="textRect" presStyleLbl="revTx" presStyleIdx="2" presStyleCnt="4">
        <dgm:presLayoutVars>
          <dgm:chMax val="1"/>
          <dgm:chPref val="1"/>
        </dgm:presLayoutVars>
      </dgm:prSet>
      <dgm:spPr/>
    </dgm:pt>
    <dgm:pt modelId="{C92D4863-BF6E-41D8-AE22-946C8047641A}" type="pres">
      <dgm:prSet presAssocID="{A870B6FD-9CB3-4A8B-9E4A-90A20AF7BC4A}" presName="sibTrans" presStyleLbl="sibTrans2D1" presStyleIdx="0" presStyleCnt="0"/>
      <dgm:spPr/>
    </dgm:pt>
    <dgm:pt modelId="{F78E24B0-F0DF-4D15-9364-F32E048F4D86}" type="pres">
      <dgm:prSet presAssocID="{D5CBAA44-158A-4BB8-AB74-CC89F188CAED}" presName="compNode" presStyleCnt="0"/>
      <dgm:spPr/>
    </dgm:pt>
    <dgm:pt modelId="{37955EF8-0E64-4A85-8CCA-340D2EDEE84A}" type="pres">
      <dgm:prSet presAssocID="{D5CBAA44-158A-4BB8-AB74-CC89F188CAED}" presName="iconBgRect" presStyleLbl="bgShp" presStyleIdx="3" presStyleCnt="4"/>
      <dgm:spPr/>
    </dgm:pt>
    <dgm:pt modelId="{D28CD3E0-3CF0-4ECE-AB09-B676AF5FAD7A}" type="pres">
      <dgm:prSet presAssocID="{D5CBAA44-158A-4BB8-AB74-CC89F188CAE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mail"/>
        </a:ext>
      </dgm:extLst>
    </dgm:pt>
    <dgm:pt modelId="{46C0FF42-D48B-49FD-B80F-490C174CBE04}" type="pres">
      <dgm:prSet presAssocID="{D5CBAA44-158A-4BB8-AB74-CC89F188CAED}" presName="spaceRect" presStyleCnt="0"/>
      <dgm:spPr/>
    </dgm:pt>
    <dgm:pt modelId="{21B2504D-C9B8-41E7-A953-AADC197BE540}" type="pres">
      <dgm:prSet presAssocID="{D5CBAA44-158A-4BB8-AB74-CC89F188CAED}" presName="textRect" presStyleLbl="revTx" presStyleIdx="3" presStyleCnt="4">
        <dgm:presLayoutVars>
          <dgm:chMax val="1"/>
          <dgm:chPref val="1"/>
        </dgm:presLayoutVars>
      </dgm:prSet>
      <dgm:spPr/>
    </dgm:pt>
  </dgm:ptLst>
  <dgm:cxnLst>
    <dgm:cxn modelId="{70F04E09-57C5-4FE6-B598-05F45418F7A8}" type="presOf" srcId="{54E1D7F2-A48B-48EA-A3C6-F4900E099C32}" destId="{10ACA236-3F31-4368-93A1-A26B999BE40E}" srcOrd="0" destOrd="0" presId="urn:microsoft.com/office/officeart/2018/2/layout/IconCircleList"/>
    <dgm:cxn modelId="{FB5D745D-524C-435A-9E9F-C7CD8C982FF0}" srcId="{54E1D7F2-A48B-48EA-A3C6-F4900E099C32}" destId="{53A75F3D-1902-42E4-AD0E-58BAC4748208}" srcOrd="2" destOrd="0" parTransId="{9541E6A9-C034-4F54-8EC3-871B11F53061}" sibTransId="{A870B6FD-9CB3-4A8B-9E4A-90A20AF7BC4A}"/>
    <dgm:cxn modelId="{5BE57D61-DC00-4526-9E11-B2D77F9DC64F}" type="presOf" srcId="{D5CBAA44-158A-4BB8-AB74-CC89F188CAED}" destId="{21B2504D-C9B8-41E7-A953-AADC197BE540}" srcOrd="0" destOrd="0" presId="urn:microsoft.com/office/officeart/2018/2/layout/IconCircleList"/>
    <dgm:cxn modelId="{0E15DA5A-F103-462A-9B14-E03539A91CCC}" type="presOf" srcId="{CB3094BA-C7E8-41F8-B286-B920D4CCD021}" destId="{EA50DC1E-BE9D-4609-85D2-7C7B2AD0BCFA}" srcOrd="0" destOrd="0" presId="urn:microsoft.com/office/officeart/2018/2/layout/IconCircleList"/>
    <dgm:cxn modelId="{DA337B93-A33F-4812-94A6-04584AF88BBD}" srcId="{54E1D7F2-A48B-48EA-A3C6-F4900E099C32}" destId="{B56B00AC-DD92-4D04-8E9D-08AB0183E614}" srcOrd="0" destOrd="0" parTransId="{4BB79ACF-AA91-4EEF-93FB-6ED65F461B47}" sibTransId="{63E32AC0-5915-408C-809F-0E57C94EB929}"/>
    <dgm:cxn modelId="{9D1D6798-CDD5-410D-BFF2-A950FA3D7FB5}" type="presOf" srcId="{63E32AC0-5915-408C-809F-0E57C94EB929}" destId="{B9589A2E-1263-4485-9C8C-A2CB517AE7A7}" srcOrd="0" destOrd="0" presId="urn:microsoft.com/office/officeart/2018/2/layout/IconCircleList"/>
    <dgm:cxn modelId="{3C7A499A-F980-4D97-8D58-A76B6BB19A7D}" type="presOf" srcId="{53A75F3D-1902-42E4-AD0E-58BAC4748208}" destId="{84109F16-40D6-480D-A801-ABCF410AEB68}" srcOrd="0" destOrd="0" presId="urn:microsoft.com/office/officeart/2018/2/layout/IconCircleList"/>
    <dgm:cxn modelId="{FC32349F-A360-4F18-9060-DBB941521682}" type="presOf" srcId="{4CF70DE4-DDE4-49DB-A79A-390687108D02}" destId="{8D553D87-325E-4C64-B78B-826BBEF5099A}" srcOrd="0" destOrd="0" presId="urn:microsoft.com/office/officeart/2018/2/layout/IconCircleList"/>
    <dgm:cxn modelId="{16A91DC1-0062-4C0F-964B-11C9672C7264}" type="presOf" srcId="{B56B00AC-DD92-4D04-8E9D-08AB0183E614}" destId="{00C37493-4161-495E-B028-4928EE192A7E}" srcOrd="0" destOrd="0" presId="urn:microsoft.com/office/officeart/2018/2/layout/IconCircleList"/>
    <dgm:cxn modelId="{46D99FE6-FB3C-4AEF-B65C-C810DCCF1139}" srcId="{54E1D7F2-A48B-48EA-A3C6-F4900E099C32}" destId="{D5CBAA44-158A-4BB8-AB74-CC89F188CAED}" srcOrd="3" destOrd="0" parTransId="{5F50A497-104A-4E00-803A-D2A7872927BD}" sibTransId="{615F0973-163E-43A7-A49C-115F6335823E}"/>
    <dgm:cxn modelId="{BE12BDE9-E903-4289-BA02-CDC67F9CB74C}" type="presOf" srcId="{A870B6FD-9CB3-4A8B-9E4A-90A20AF7BC4A}" destId="{C92D4863-BF6E-41D8-AE22-946C8047641A}" srcOrd="0" destOrd="0" presId="urn:microsoft.com/office/officeart/2018/2/layout/IconCircleList"/>
    <dgm:cxn modelId="{B8497CEC-7331-460A-8EA8-E8B3566B6999}" srcId="{54E1D7F2-A48B-48EA-A3C6-F4900E099C32}" destId="{CB3094BA-C7E8-41F8-B286-B920D4CCD021}" srcOrd="1" destOrd="0" parTransId="{2B3C0835-C8B5-4F83-A75F-24A5A79F6D29}" sibTransId="{4CF70DE4-DDE4-49DB-A79A-390687108D02}"/>
    <dgm:cxn modelId="{0AE1AADC-26BB-41D8-801B-B5A80648316A}" type="presParOf" srcId="{10ACA236-3F31-4368-93A1-A26B999BE40E}" destId="{AAF4CB33-21AB-4023-B93C-2CDA58EEC9A7}" srcOrd="0" destOrd="0" presId="urn:microsoft.com/office/officeart/2018/2/layout/IconCircleList"/>
    <dgm:cxn modelId="{AB5CECD8-CCEA-40F9-A332-179031F12FD8}" type="presParOf" srcId="{AAF4CB33-21AB-4023-B93C-2CDA58EEC9A7}" destId="{CF4C1E23-D92D-4893-811F-45939DACEBEE}" srcOrd="0" destOrd="0" presId="urn:microsoft.com/office/officeart/2018/2/layout/IconCircleList"/>
    <dgm:cxn modelId="{B37CD8D4-9EF8-40BC-BE4B-6BCFBF4A5DFE}" type="presParOf" srcId="{CF4C1E23-D92D-4893-811F-45939DACEBEE}" destId="{66D9A7AB-5592-4AEA-9E95-6E8B4F0CDCC6}" srcOrd="0" destOrd="0" presId="urn:microsoft.com/office/officeart/2018/2/layout/IconCircleList"/>
    <dgm:cxn modelId="{DCCF9984-76F6-4801-94B8-CA07686FFD9B}" type="presParOf" srcId="{CF4C1E23-D92D-4893-811F-45939DACEBEE}" destId="{3F12CCF9-A5CB-4F6A-BBD2-29702FB7E5C2}" srcOrd="1" destOrd="0" presId="urn:microsoft.com/office/officeart/2018/2/layout/IconCircleList"/>
    <dgm:cxn modelId="{CAE9FFB3-752F-4E17-A669-6B8FD0EBF695}" type="presParOf" srcId="{CF4C1E23-D92D-4893-811F-45939DACEBEE}" destId="{50CFE19B-644D-4F03-9997-C66EAB18D886}" srcOrd="2" destOrd="0" presId="urn:microsoft.com/office/officeart/2018/2/layout/IconCircleList"/>
    <dgm:cxn modelId="{DA503C8F-0EDB-48E3-85FF-411B6D1CAAFA}" type="presParOf" srcId="{CF4C1E23-D92D-4893-811F-45939DACEBEE}" destId="{00C37493-4161-495E-B028-4928EE192A7E}" srcOrd="3" destOrd="0" presId="urn:microsoft.com/office/officeart/2018/2/layout/IconCircleList"/>
    <dgm:cxn modelId="{AD74B562-00E0-4507-A5BD-DACE35910278}" type="presParOf" srcId="{AAF4CB33-21AB-4023-B93C-2CDA58EEC9A7}" destId="{B9589A2E-1263-4485-9C8C-A2CB517AE7A7}" srcOrd="1" destOrd="0" presId="urn:microsoft.com/office/officeart/2018/2/layout/IconCircleList"/>
    <dgm:cxn modelId="{1E420082-1C66-4FED-9C8F-701091345F96}" type="presParOf" srcId="{AAF4CB33-21AB-4023-B93C-2CDA58EEC9A7}" destId="{54EC7CFA-5032-46EE-AA11-E1896B1EE00A}" srcOrd="2" destOrd="0" presId="urn:microsoft.com/office/officeart/2018/2/layout/IconCircleList"/>
    <dgm:cxn modelId="{D56ED323-5745-434F-AD31-55BBC5225382}" type="presParOf" srcId="{54EC7CFA-5032-46EE-AA11-E1896B1EE00A}" destId="{EB147541-968B-474D-BCA0-6DFD8987FFE7}" srcOrd="0" destOrd="0" presId="urn:microsoft.com/office/officeart/2018/2/layout/IconCircleList"/>
    <dgm:cxn modelId="{A34CD196-C403-4546-B420-82802B634D1D}" type="presParOf" srcId="{54EC7CFA-5032-46EE-AA11-E1896B1EE00A}" destId="{A6BD905C-D750-49B0-A413-A24BD7E70951}" srcOrd="1" destOrd="0" presId="urn:microsoft.com/office/officeart/2018/2/layout/IconCircleList"/>
    <dgm:cxn modelId="{ABE2F3A2-D109-4FB3-9CCE-4F519725F9A1}" type="presParOf" srcId="{54EC7CFA-5032-46EE-AA11-E1896B1EE00A}" destId="{63FB6E0D-2AE9-48C0-AE96-D1859F06E7EB}" srcOrd="2" destOrd="0" presId="urn:microsoft.com/office/officeart/2018/2/layout/IconCircleList"/>
    <dgm:cxn modelId="{395C7144-4303-48AC-9923-7D5DC30872E6}" type="presParOf" srcId="{54EC7CFA-5032-46EE-AA11-E1896B1EE00A}" destId="{EA50DC1E-BE9D-4609-85D2-7C7B2AD0BCFA}" srcOrd="3" destOrd="0" presId="urn:microsoft.com/office/officeart/2018/2/layout/IconCircleList"/>
    <dgm:cxn modelId="{C6685E8D-9451-4CBE-AB06-BDC59C24017C}" type="presParOf" srcId="{AAF4CB33-21AB-4023-B93C-2CDA58EEC9A7}" destId="{8D553D87-325E-4C64-B78B-826BBEF5099A}" srcOrd="3" destOrd="0" presId="urn:microsoft.com/office/officeart/2018/2/layout/IconCircleList"/>
    <dgm:cxn modelId="{7AED9592-F7B1-400D-9680-EF9330E444A1}" type="presParOf" srcId="{AAF4CB33-21AB-4023-B93C-2CDA58EEC9A7}" destId="{FA0E1F72-74BA-419D-83F7-C8B068368927}" srcOrd="4" destOrd="0" presId="urn:microsoft.com/office/officeart/2018/2/layout/IconCircleList"/>
    <dgm:cxn modelId="{042F317C-CCCE-4809-826D-01AC5AC5AE55}" type="presParOf" srcId="{FA0E1F72-74BA-419D-83F7-C8B068368927}" destId="{3426DF25-3776-44C8-B467-2C8329FACD50}" srcOrd="0" destOrd="0" presId="urn:microsoft.com/office/officeart/2018/2/layout/IconCircleList"/>
    <dgm:cxn modelId="{8B9672A3-33D3-420D-9569-24768BBEFE6C}" type="presParOf" srcId="{FA0E1F72-74BA-419D-83F7-C8B068368927}" destId="{3AA74F89-984B-41C7-8481-5C9BF999ADD8}" srcOrd="1" destOrd="0" presId="urn:microsoft.com/office/officeart/2018/2/layout/IconCircleList"/>
    <dgm:cxn modelId="{102D30A5-9EE3-4871-AAD3-4453717C0412}" type="presParOf" srcId="{FA0E1F72-74BA-419D-83F7-C8B068368927}" destId="{FC82E0A0-F460-415E-8EE4-9DD140B70915}" srcOrd="2" destOrd="0" presId="urn:microsoft.com/office/officeart/2018/2/layout/IconCircleList"/>
    <dgm:cxn modelId="{89A7296F-DF85-4474-93CE-FB2E2796D0B5}" type="presParOf" srcId="{FA0E1F72-74BA-419D-83F7-C8B068368927}" destId="{84109F16-40D6-480D-A801-ABCF410AEB68}" srcOrd="3" destOrd="0" presId="urn:microsoft.com/office/officeart/2018/2/layout/IconCircleList"/>
    <dgm:cxn modelId="{10A58063-9043-4903-AD4F-C7A21FEB9C8E}" type="presParOf" srcId="{AAF4CB33-21AB-4023-B93C-2CDA58EEC9A7}" destId="{C92D4863-BF6E-41D8-AE22-946C8047641A}" srcOrd="5" destOrd="0" presId="urn:microsoft.com/office/officeart/2018/2/layout/IconCircleList"/>
    <dgm:cxn modelId="{3A7463B7-78AB-4DF4-94F7-8B42451EC9A2}" type="presParOf" srcId="{AAF4CB33-21AB-4023-B93C-2CDA58EEC9A7}" destId="{F78E24B0-F0DF-4D15-9364-F32E048F4D86}" srcOrd="6" destOrd="0" presId="urn:microsoft.com/office/officeart/2018/2/layout/IconCircleList"/>
    <dgm:cxn modelId="{24140D90-43C4-448B-BB05-BF3EDED2AB9D}" type="presParOf" srcId="{F78E24B0-F0DF-4D15-9364-F32E048F4D86}" destId="{37955EF8-0E64-4A85-8CCA-340D2EDEE84A}" srcOrd="0" destOrd="0" presId="urn:microsoft.com/office/officeart/2018/2/layout/IconCircleList"/>
    <dgm:cxn modelId="{FE0B4E06-FF5F-4B12-A3BF-E557F28A9D8C}" type="presParOf" srcId="{F78E24B0-F0DF-4D15-9364-F32E048F4D86}" destId="{D28CD3E0-3CF0-4ECE-AB09-B676AF5FAD7A}" srcOrd="1" destOrd="0" presId="urn:microsoft.com/office/officeart/2018/2/layout/IconCircleList"/>
    <dgm:cxn modelId="{C5B4F797-0B3D-400B-8E7F-BA6270FFE7E4}" type="presParOf" srcId="{F78E24B0-F0DF-4D15-9364-F32E048F4D86}" destId="{46C0FF42-D48B-49FD-B80F-490C174CBE04}" srcOrd="2" destOrd="0" presId="urn:microsoft.com/office/officeart/2018/2/layout/IconCircleList"/>
    <dgm:cxn modelId="{9DF7826A-CF7E-40CE-A44D-4DF84E10AFB4}" type="presParOf" srcId="{F78E24B0-F0DF-4D15-9364-F32E048F4D86}" destId="{21B2504D-C9B8-41E7-A953-AADC197BE54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7B10C2-39DE-4DB7-9978-C538F00ECB10}" type="doc">
      <dgm:prSet loTypeId="urn:microsoft.com/office/officeart/2016/7/layout/VerticalSolidActionList" loCatId="List" qsTypeId="urn:microsoft.com/office/officeart/2005/8/quickstyle/3d2" qsCatId="3D" csTypeId="urn:microsoft.com/office/officeart/2005/8/colors/accent3_2" csCatId="accent3" phldr="1"/>
      <dgm:spPr/>
      <dgm:t>
        <a:bodyPr/>
        <a:lstStyle/>
        <a:p>
          <a:endParaRPr lang="en-US"/>
        </a:p>
      </dgm:t>
    </dgm:pt>
    <dgm:pt modelId="{64383210-6671-41A8-9F66-BFE731283467}">
      <dgm:prSet custT="1"/>
      <dgm:spPr/>
      <dgm:t>
        <a:bodyPr/>
        <a:lstStyle/>
        <a:p>
          <a:pPr algn="ctr"/>
          <a:r>
            <a:rPr lang="en-US" sz="1800" dirty="0"/>
            <a:t>Hot Wallet</a:t>
          </a:r>
        </a:p>
      </dgm:t>
    </dgm:pt>
    <dgm:pt modelId="{E3093994-4AAE-4F95-A0E2-9B366EF56747}" type="parTrans" cxnId="{7649D924-8DBF-4CB0-B0DE-2C4A61F3D592}">
      <dgm:prSet/>
      <dgm:spPr/>
      <dgm:t>
        <a:bodyPr/>
        <a:lstStyle/>
        <a:p>
          <a:endParaRPr lang="en-US"/>
        </a:p>
      </dgm:t>
    </dgm:pt>
    <dgm:pt modelId="{6D583EC7-47F4-4258-8922-63E775C06571}" type="sibTrans" cxnId="{7649D924-8DBF-4CB0-B0DE-2C4A61F3D592}">
      <dgm:prSet/>
      <dgm:spPr/>
      <dgm:t>
        <a:bodyPr/>
        <a:lstStyle/>
        <a:p>
          <a:endParaRPr lang="en-US"/>
        </a:p>
      </dgm:t>
    </dgm:pt>
    <dgm:pt modelId="{B3D85776-9994-42DD-8279-F4EB278AC842}">
      <dgm:prSet custT="1"/>
      <dgm:spPr/>
      <dgm:t>
        <a:bodyPr/>
        <a:lstStyle/>
        <a:p>
          <a:r>
            <a:rPr lang="en-US" sz="1400" dirty="0"/>
            <a:t>A wallet that is connected somehow to the internet.  </a:t>
          </a:r>
        </a:p>
        <a:p>
          <a:r>
            <a:rPr lang="en-US" sz="1400" dirty="0"/>
            <a:t>Examples are wallets that exist on a phone or website.</a:t>
          </a:r>
        </a:p>
      </dgm:t>
    </dgm:pt>
    <dgm:pt modelId="{7BD024F1-55DB-4A7B-8ED3-526852F277D5}" type="parTrans" cxnId="{4898F099-E52F-4C85-A616-C79E35455B51}">
      <dgm:prSet/>
      <dgm:spPr/>
      <dgm:t>
        <a:bodyPr/>
        <a:lstStyle/>
        <a:p>
          <a:endParaRPr lang="en-US"/>
        </a:p>
      </dgm:t>
    </dgm:pt>
    <dgm:pt modelId="{ECF2BD53-42C4-4516-90CB-67D6FE0C4D44}" type="sibTrans" cxnId="{4898F099-E52F-4C85-A616-C79E35455B51}">
      <dgm:prSet/>
      <dgm:spPr/>
      <dgm:t>
        <a:bodyPr/>
        <a:lstStyle/>
        <a:p>
          <a:endParaRPr lang="en-US"/>
        </a:p>
      </dgm:t>
    </dgm:pt>
    <dgm:pt modelId="{1CCC487F-85DB-4FCC-9ED7-B9AA8EA93AD9}">
      <dgm:prSet custT="1"/>
      <dgm:spPr/>
      <dgm:t>
        <a:bodyPr/>
        <a:lstStyle/>
        <a:p>
          <a:r>
            <a:rPr lang="en-US" sz="1800" dirty="0"/>
            <a:t>Cold or </a:t>
          </a:r>
        </a:p>
        <a:p>
          <a:r>
            <a:rPr lang="en-US" sz="1800" dirty="0"/>
            <a:t>Hardware Wallet  </a:t>
          </a:r>
        </a:p>
      </dgm:t>
    </dgm:pt>
    <dgm:pt modelId="{4B06FC41-4A5D-421E-8194-0286F03CDCCD}" type="parTrans" cxnId="{315A1654-99E2-46F5-A2C6-33E8B8F03E5A}">
      <dgm:prSet/>
      <dgm:spPr/>
      <dgm:t>
        <a:bodyPr/>
        <a:lstStyle/>
        <a:p>
          <a:endParaRPr lang="en-US"/>
        </a:p>
      </dgm:t>
    </dgm:pt>
    <dgm:pt modelId="{309C9683-F58B-42FB-B7B0-794E5D95494E}" type="sibTrans" cxnId="{315A1654-99E2-46F5-A2C6-33E8B8F03E5A}">
      <dgm:prSet/>
      <dgm:spPr/>
      <dgm:t>
        <a:bodyPr/>
        <a:lstStyle/>
        <a:p>
          <a:endParaRPr lang="en-US"/>
        </a:p>
      </dgm:t>
    </dgm:pt>
    <dgm:pt modelId="{44B95E4F-A10D-4D4E-9CF5-C376A693FFBD}">
      <dgm:prSet custT="1"/>
      <dgm:spPr/>
      <dgm:t>
        <a:bodyPr/>
        <a:lstStyle/>
        <a:p>
          <a:r>
            <a:rPr lang="en-US" sz="1400" dirty="0"/>
            <a:t>A wallet where the private key is kept offline.  Usually resembles a USB type device that only connects to a computer when signing a transaction.  </a:t>
          </a:r>
          <a:r>
            <a:rPr lang="en-US" sz="1400"/>
            <a:t>Much more safe </a:t>
          </a:r>
          <a:r>
            <a:rPr lang="en-US" sz="1400" dirty="0"/>
            <a:t>and secure.</a:t>
          </a:r>
        </a:p>
      </dgm:t>
    </dgm:pt>
    <dgm:pt modelId="{CC822EF6-FF83-46FF-9073-3C034D624410}" type="parTrans" cxnId="{D63B013D-A9E7-49C4-9E73-7F6A0ACBD9F5}">
      <dgm:prSet/>
      <dgm:spPr/>
      <dgm:t>
        <a:bodyPr/>
        <a:lstStyle/>
        <a:p>
          <a:endParaRPr lang="en-US"/>
        </a:p>
      </dgm:t>
    </dgm:pt>
    <dgm:pt modelId="{A8719B1A-51C9-4E67-B13A-F626EBA9CE3C}" type="sibTrans" cxnId="{D63B013D-A9E7-49C4-9E73-7F6A0ACBD9F5}">
      <dgm:prSet/>
      <dgm:spPr/>
      <dgm:t>
        <a:bodyPr/>
        <a:lstStyle/>
        <a:p>
          <a:endParaRPr lang="en-US"/>
        </a:p>
      </dgm:t>
    </dgm:pt>
    <dgm:pt modelId="{65FF97CE-CBBE-40A2-9D9B-51E57F4EB92F}">
      <dgm:prSet custT="1"/>
      <dgm:spPr/>
      <dgm:t>
        <a:bodyPr/>
        <a:lstStyle/>
        <a:p>
          <a:r>
            <a:rPr lang="en-US" sz="1800" dirty="0"/>
            <a:t>Self Custody  </a:t>
          </a:r>
        </a:p>
      </dgm:t>
    </dgm:pt>
    <dgm:pt modelId="{E2A984D9-8DF5-419C-9F25-ECA4E1EC1FE6}" type="parTrans" cxnId="{A393EE96-8ED0-490D-BD2C-A0A6D8DE0C7A}">
      <dgm:prSet/>
      <dgm:spPr/>
      <dgm:t>
        <a:bodyPr/>
        <a:lstStyle/>
        <a:p>
          <a:endParaRPr lang="en-US"/>
        </a:p>
      </dgm:t>
    </dgm:pt>
    <dgm:pt modelId="{3EF70391-158D-4FC6-98E9-6CFF8DE65713}" type="sibTrans" cxnId="{A393EE96-8ED0-490D-BD2C-A0A6D8DE0C7A}">
      <dgm:prSet/>
      <dgm:spPr/>
      <dgm:t>
        <a:bodyPr/>
        <a:lstStyle/>
        <a:p>
          <a:endParaRPr lang="en-US"/>
        </a:p>
      </dgm:t>
    </dgm:pt>
    <dgm:pt modelId="{60E56BA8-477A-402D-8E23-D3B3E07CCC28}">
      <dgm:prSet custT="1"/>
      <dgm:spPr/>
      <dgm:t>
        <a:bodyPr/>
        <a:lstStyle/>
        <a:p>
          <a:r>
            <a:rPr lang="en-US" sz="1400" dirty="0"/>
            <a:t>A wallet where YOU have control of the private key.  (Equivalent to having a gold bar in your basement.)</a:t>
          </a:r>
        </a:p>
      </dgm:t>
    </dgm:pt>
    <dgm:pt modelId="{CDB7493D-FF68-4AE9-8F51-51B45B5160FE}" type="parTrans" cxnId="{1C68AB37-54DA-4D33-8A50-930DBA7D535F}">
      <dgm:prSet/>
      <dgm:spPr/>
      <dgm:t>
        <a:bodyPr/>
        <a:lstStyle/>
        <a:p>
          <a:endParaRPr lang="en-US"/>
        </a:p>
      </dgm:t>
    </dgm:pt>
    <dgm:pt modelId="{FE374180-2330-4FCC-8238-9B798635EE6F}" type="sibTrans" cxnId="{1C68AB37-54DA-4D33-8A50-930DBA7D535F}">
      <dgm:prSet/>
      <dgm:spPr/>
      <dgm:t>
        <a:bodyPr/>
        <a:lstStyle/>
        <a:p>
          <a:endParaRPr lang="en-US"/>
        </a:p>
      </dgm:t>
    </dgm:pt>
    <dgm:pt modelId="{8AB1A4AE-5B41-4151-877F-635C8A5C850D}">
      <dgm:prSet custT="1"/>
      <dgm:spPr/>
      <dgm:t>
        <a:bodyPr/>
        <a:lstStyle/>
        <a:p>
          <a:r>
            <a:rPr lang="en-US" sz="1800" dirty="0"/>
            <a:t>Custodial</a:t>
          </a:r>
        </a:p>
      </dgm:t>
    </dgm:pt>
    <dgm:pt modelId="{4B755A93-A55F-47CC-BDBF-8EE3D1C8673A}" type="parTrans" cxnId="{513CA865-4E90-4322-AE14-6E49587CCA13}">
      <dgm:prSet/>
      <dgm:spPr/>
      <dgm:t>
        <a:bodyPr/>
        <a:lstStyle/>
        <a:p>
          <a:endParaRPr lang="en-US"/>
        </a:p>
      </dgm:t>
    </dgm:pt>
    <dgm:pt modelId="{E034728A-A89A-4B23-A7E4-E5E5461BC87D}" type="sibTrans" cxnId="{513CA865-4E90-4322-AE14-6E49587CCA13}">
      <dgm:prSet/>
      <dgm:spPr/>
      <dgm:t>
        <a:bodyPr/>
        <a:lstStyle/>
        <a:p>
          <a:endParaRPr lang="en-US"/>
        </a:p>
      </dgm:t>
    </dgm:pt>
    <dgm:pt modelId="{C01B85D9-5AA0-41C8-A18F-1EBE1B193F28}">
      <dgm:prSet custT="1"/>
      <dgm:spPr/>
      <dgm:t>
        <a:bodyPr/>
        <a:lstStyle/>
        <a:p>
          <a:r>
            <a:rPr lang="en-US" sz="1400" dirty="0"/>
            <a:t>A setup where the private key is controlled by someone else.  Perhaps a website, company, exchange, or online Bitcoin service.   Examples:  Coinbase, Fidelity, BlackRock</a:t>
          </a:r>
        </a:p>
      </dgm:t>
    </dgm:pt>
    <dgm:pt modelId="{23E802F2-BC73-4497-BF0B-37EE51F72F18}" type="parTrans" cxnId="{B0C86D22-7CEF-475C-958E-B97DE76A9642}">
      <dgm:prSet/>
      <dgm:spPr/>
      <dgm:t>
        <a:bodyPr/>
        <a:lstStyle/>
        <a:p>
          <a:endParaRPr lang="en-US"/>
        </a:p>
      </dgm:t>
    </dgm:pt>
    <dgm:pt modelId="{DB4CFF71-C4BD-479D-9195-2553FAC9518E}" type="sibTrans" cxnId="{B0C86D22-7CEF-475C-958E-B97DE76A9642}">
      <dgm:prSet/>
      <dgm:spPr/>
      <dgm:t>
        <a:bodyPr/>
        <a:lstStyle/>
        <a:p>
          <a:endParaRPr lang="en-US"/>
        </a:p>
      </dgm:t>
    </dgm:pt>
    <dgm:pt modelId="{378F816C-FD02-4DAC-9F8F-0C3C1C08762D}">
      <dgm:prSet custT="1"/>
      <dgm:spPr/>
      <dgm:t>
        <a:bodyPr/>
        <a:lstStyle/>
        <a:p>
          <a:r>
            <a:rPr lang="en-US" sz="1800" dirty="0"/>
            <a:t>Multi Signature</a:t>
          </a:r>
        </a:p>
      </dgm:t>
    </dgm:pt>
    <dgm:pt modelId="{9614F096-B0B8-4C89-AF56-76375F22898F}" type="parTrans" cxnId="{94EBED57-43DD-4949-BE1F-8DA5965A6B8F}">
      <dgm:prSet/>
      <dgm:spPr/>
      <dgm:t>
        <a:bodyPr/>
        <a:lstStyle/>
        <a:p>
          <a:endParaRPr lang="en-US"/>
        </a:p>
      </dgm:t>
    </dgm:pt>
    <dgm:pt modelId="{5558CEB6-9F11-49BD-92D2-226566BFD820}" type="sibTrans" cxnId="{94EBED57-43DD-4949-BE1F-8DA5965A6B8F}">
      <dgm:prSet/>
      <dgm:spPr/>
      <dgm:t>
        <a:bodyPr/>
        <a:lstStyle/>
        <a:p>
          <a:endParaRPr lang="en-US"/>
        </a:p>
      </dgm:t>
    </dgm:pt>
    <dgm:pt modelId="{42FEF5E8-093E-4779-95F2-9A410CA7537C}">
      <dgm:prSet custT="1"/>
      <dgm:spPr/>
      <dgm:t>
        <a:bodyPr/>
        <a:lstStyle/>
        <a:p>
          <a:r>
            <a:rPr lang="en-US" sz="1400" dirty="0"/>
            <a:t>A wallet that requires authorization from multiple keys to initiate a transaction.  Highest possible security.   </a:t>
          </a:r>
        </a:p>
        <a:p>
          <a:r>
            <a:rPr lang="en-US" sz="1400" dirty="0"/>
            <a:t>Example:  5 Keys created, 4 of them are needed to create a transaction.</a:t>
          </a:r>
        </a:p>
      </dgm:t>
    </dgm:pt>
    <dgm:pt modelId="{BC87D5AD-A3D5-49D5-A99A-90BE392D7928}" type="parTrans" cxnId="{5838ED9F-1773-466E-984E-7ACC2FFCCCEE}">
      <dgm:prSet/>
      <dgm:spPr/>
      <dgm:t>
        <a:bodyPr/>
        <a:lstStyle/>
        <a:p>
          <a:endParaRPr lang="en-US"/>
        </a:p>
      </dgm:t>
    </dgm:pt>
    <dgm:pt modelId="{06B0B75F-6241-4185-8A01-D6E3CA3DF4ED}" type="sibTrans" cxnId="{5838ED9F-1773-466E-984E-7ACC2FFCCCEE}">
      <dgm:prSet/>
      <dgm:spPr/>
      <dgm:t>
        <a:bodyPr/>
        <a:lstStyle/>
        <a:p>
          <a:endParaRPr lang="en-US"/>
        </a:p>
      </dgm:t>
    </dgm:pt>
    <dgm:pt modelId="{A1B2C3D4-1111-4AAA-BBBB-111111111111}">
      <dgm:prSet custT="1"/>
      <dgm:spPr/>
      <dgm:t>
        <a:bodyPr/>
        <a:lstStyle/>
        <a:p>
          <a:r>
            <a:rPr lang="en-US" sz="1800" dirty="0"/>
            <a:t>Lightning</a:t>
          </a:r>
        </a:p>
      </dgm:t>
    </dgm:pt>
    <dgm:pt modelId="{A1B2C3D4-2222-4AAA-BBBB-222222222222}" type="parTrans" cxnId="{11D3725F-9A70-4BD0-A6B0-BE35B28C0698}">
      <dgm:prSet/>
      <dgm:spPr/>
      <dgm:t>
        <a:bodyPr/>
        <a:lstStyle/>
        <a:p>
          <a:endParaRPr lang="en-US"/>
        </a:p>
      </dgm:t>
    </dgm:pt>
    <dgm:pt modelId="{A1B2C3D4-3333-4AAA-BBBB-333333333333}" type="sibTrans" cxnId="{11D3725F-9A70-4BD0-A6B0-BE35B28C0698}">
      <dgm:prSet/>
      <dgm:spPr/>
      <dgm:t>
        <a:bodyPr/>
        <a:lstStyle/>
        <a:p>
          <a:endParaRPr lang="en-US"/>
        </a:p>
      </dgm:t>
    </dgm:pt>
    <dgm:pt modelId="{A1B2C3D4-4444-4AAA-BBBB-444444444444}">
      <dgm:prSet custT="1"/>
      <dgm:spPr/>
      <dgm:t>
        <a:bodyPr/>
        <a:lstStyle/>
        <a:p>
          <a:r>
            <a:rPr lang="en-US" sz="1400" dirty="0"/>
            <a:t>Lightning is a “Second Layer” of BITCOIN that allows for faster, almost instant transactions.</a:t>
          </a:r>
        </a:p>
      </dgm:t>
    </dgm:pt>
    <dgm:pt modelId="{A1B2C3D4-5555-4AAA-BBBB-555555555555}" type="parTrans" cxnId="{EB50C478-7DB8-4FD8-B621-EB27BB9572D8}">
      <dgm:prSet/>
      <dgm:spPr/>
      <dgm:t>
        <a:bodyPr/>
        <a:lstStyle/>
        <a:p>
          <a:endParaRPr lang="en-US"/>
        </a:p>
      </dgm:t>
    </dgm:pt>
    <dgm:pt modelId="{A1B2C3D4-8888-4AAA-BBBB-888888888888}" type="sibTrans" cxnId="{EB50C478-7DB8-4FD8-B621-EB27BB9572D8}">
      <dgm:prSet/>
      <dgm:spPr/>
      <dgm:t>
        <a:bodyPr/>
        <a:lstStyle/>
        <a:p>
          <a:endParaRPr lang="en-US"/>
        </a:p>
      </dgm:t>
    </dgm:pt>
    <dgm:pt modelId="{EB4F7D87-30A7-43D1-8C27-08B89BD2DA9D}" type="pres">
      <dgm:prSet presAssocID="{C07B10C2-39DE-4DB7-9978-C538F00ECB10}" presName="Name0" presStyleCnt="0">
        <dgm:presLayoutVars>
          <dgm:dir/>
          <dgm:animLvl val="lvl"/>
          <dgm:resizeHandles val="exact"/>
        </dgm:presLayoutVars>
      </dgm:prSet>
      <dgm:spPr/>
    </dgm:pt>
    <dgm:pt modelId="{9BC07E98-34C9-4FD1-81D5-B33E4ACDC3FC}" type="pres">
      <dgm:prSet presAssocID="{64383210-6671-41A8-9F66-BFE731283467}" presName="linNode" presStyleCnt="0"/>
      <dgm:spPr/>
    </dgm:pt>
    <dgm:pt modelId="{0CDA9BDC-C886-42EF-B588-CF0EDE410EF9}" type="pres">
      <dgm:prSet presAssocID="{64383210-6671-41A8-9F66-BFE731283467}" presName="parentText" presStyleLbl="alignNode1" presStyleIdx="0" presStyleCnt="6" custLinFactNeighborX="4" custLinFactNeighborY="3762">
        <dgm:presLayoutVars>
          <dgm:chMax val="1"/>
          <dgm:bulletEnabled/>
        </dgm:presLayoutVars>
      </dgm:prSet>
      <dgm:spPr/>
    </dgm:pt>
    <dgm:pt modelId="{89159C4B-32EB-4A0A-9112-6FFFA9E8163E}" type="pres">
      <dgm:prSet presAssocID="{64383210-6671-41A8-9F66-BFE731283467}" presName="descendantText" presStyleLbl="alignAccFollowNode1" presStyleIdx="0" presStyleCnt="6" custLinFactNeighborX="16" custLinFactNeighborY="3762">
        <dgm:presLayoutVars>
          <dgm:bulletEnabled/>
        </dgm:presLayoutVars>
      </dgm:prSet>
      <dgm:spPr/>
    </dgm:pt>
    <dgm:pt modelId="{7F52C082-1CE0-4DBE-AAC6-1426F3EFD935}" type="pres">
      <dgm:prSet presAssocID="{6D583EC7-47F4-4258-8922-63E775C06571}" presName="sp" presStyleCnt="0"/>
      <dgm:spPr/>
    </dgm:pt>
    <dgm:pt modelId="{F6A69CB3-68BE-4047-86C2-689C4247203F}" type="pres">
      <dgm:prSet presAssocID="{1CCC487F-85DB-4FCC-9ED7-B9AA8EA93AD9}" presName="linNode" presStyleCnt="0"/>
      <dgm:spPr/>
    </dgm:pt>
    <dgm:pt modelId="{C022AB79-1B24-44C5-9C1F-A67B0CCB1D48}" type="pres">
      <dgm:prSet presAssocID="{1CCC487F-85DB-4FCC-9ED7-B9AA8EA93AD9}" presName="parentText" presStyleLbl="alignNode1" presStyleIdx="1" presStyleCnt="6" custLinFactNeighborX="4" custLinFactNeighborY="3762">
        <dgm:presLayoutVars>
          <dgm:chMax val="1"/>
          <dgm:bulletEnabled/>
        </dgm:presLayoutVars>
      </dgm:prSet>
      <dgm:spPr/>
    </dgm:pt>
    <dgm:pt modelId="{C6941FE3-9323-492A-B600-88AD9CCECC12}" type="pres">
      <dgm:prSet presAssocID="{1CCC487F-85DB-4FCC-9ED7-B9AA8EA93AD9}" presName="descendantText" presStyleLbl="alignAccFollowNode1" presStyleIdx="1" presStyleCnt="6" custLinFactNeighborX="16" custLinFactNeighborY="3762">
        <dgm:presLayoutVars>
          <dgm:bulletEnabled/>
        </dgm:presLayoutVars>
      </dgm:prSet>
      <dgm:spPr/>
    </dgm:pt>
    <dgm:pt modelId="{510C0819-31C1-4AFA-BCF7-913FEBE5645B}" type="pres">
      <dgm:prSet presAssocID="{309C9683-F58B-42FB-B7B0-794E5D95494E}" presName="sp" presStyleCnt="0"/>
      <dgm:spPr/>
    </dgm:pt>
    <dgm:pt modelId="{F4D8C48E-1213-422B-B2BF-CB6166505BA9}" type="pres">
      <dgm:prSet presAssocID="{65FF97CE-CBBE-40A2-9D9B-51E57F4EB92F}" presName="linNode" presStyleCnt="0"/>
      <dgm:spPr/>
    </dgm:pt>
    <dgm:pt modelId="{0048F216-944D-47B6-873E-73B042BF90E3}" type="pres">
      <dgm:prSet presAssocID="{65FF97CE-CBBE-40A2-9D9B-51E57F4EB92F}" presName="parentText" presStyleLbl="alignNode1" presStyleIdx="2" presStyleCnt="6" custLinFactNeighborX="4" custLinFactNeighborY="3762">
        <dgm:presLayoutVars>
          <dgm:chMax val="1"/>
          <dgm:bulletEnabled/>
        </dgm:presLayoutVars>
      </dgm:prSet>
      <dgm:spPr/>
    </dgm:pt>
    <dgm:pt modelId="{B68451D7-BB9F-4925-8F9F-C13F283D44C2}" type="pres">
      <dgm:prSet presAssocID="{65FF97CE-CBBE-40A2-9D9B-51E57F4EB92F}" presName="descendantText" presStyleLbl="alignAccFollowNode1" presStyleIdx="2" presStyleCnt="6" custLinFactNeighborX="16" custLinFactNeighborY="3762">
        <dgm:presLayoutVars>
          <dgm:bulletEnabled/>
        </dgm:presLayoutVars>
      </dgm:prSet>
      <dgm:spPr/>
    </dgm:pt>
    <dgm:pt modelId="{517621FF-0436-45D0-A4B0-48E85E906CC6}" type="pres">
      <dgm:prSet presAssocID="{3EF70391-158D-4FC6-98E9-6CFF8DE65713}" presName="sp" presStyleCnt="0"/>
      <dgm:spPr/>
    </dgm:pt>
    <dgm:pt modelId="{00F4B8AB-542B-4DE7-93A3-FF900A82B5B8}" type="pres">
      <dgm:prSet presAssocID="{8AB1A4AE-5B41-4151-877F-635C8A5C850D}" presName="linNode" presStyleCnt="0"/>
      <dgm:spPr/>
    </dgm:pt>
    <dgm:pt modelId="{644397DA-7F8A-41C2-81B3-5A2B3F2DE5CA}" type="pres">
      <dgm:prSet presAssocID="{8AB1A4AE-5B41-4151-877F-635C8A5C850D}" presName="parentText" presStyleLbl="alignNode1" presStyleIdx="3" presStyleCnt="6" custLinFactNeighborX="4" custLinFactNeighborY="3762">
        <dgm:presLayoutVars>
          <dgm:chMax val="1"/>
          <dgm:bulletEnabled/>
        </dgm:presLayoutVars>
      </dgm:prSet>
      <dgm:spPr/>
    </dgm:pt>
    <dgm:pt modelId="{3ADD9DF1-F547-4BFC-B1CD-DEE27A6C4D02}" type="pres">
      <dgm:prSet presAssocID="{8AB1A4AE-5B41-4151-877F-635C8A5C850D}" presName="descendantText" presStyleLbl="alignAccFollowNode1" presStyleIdx="3" presStyleCnt="6" custLinFactNeighborX="16" custLinFactNeighborY="3762">
        <dgm:presLayoutVars>
          <dgm:bulletEnabled/>
        </dgm:presLayoutVars>
      </dgm:prSet>
      <dgm:spPr/>
    </dgm:pt>
    <dgm:pt modelId="{90F68A36-5FB3-46AB-B466-198B02639DCC}" type="pres">
      <dgm:prSet presAssocID="{E034728A-A89A-4B23-A7E4-E5E5461BC87D}" presName="sp" presStyleCnt="0"/>
      <dgm:spPr/>
    </dgm:pt>
    <dgm:pt modelId="{AB4A6F48-F4CE-43A7-80EE-CAF76A7AEEFB}" type="pres">
      <dgm:prSet presAssocID="{378F816C-FD02-4DAC-9F8F-0C3C1C08762D}" presName="linNode" presStyleCnt="0"/>
      <dgm:spPr/>
    </dgm:pt>
    <dgm:pt modelId="{455F417E-CE63-4983-B631-37CC5FCB3D97}" type="pres">
      <dgm:prSet presAssocID="{378F816C-FD02-4DAC-9F8F-0C3C1C08762D}" presName="parentText" presStyleLbl="alignNode1" presStyleIdx="4" presStyleCnt="6">
        <dgm:presLayoutVars>
          <dgm:chMax val="1"/>
          <dgm:bulletEnabled/>
        </dgm:presLayoutVars>
      </dgm:prSet>
      <dgm:spPr/>
    </dgm:pt>
    <dgm:pt modelId="{B03CDAB7-8175-4E33-8B96-3A1A45564DD0}" type="pres">
      <dgm:prSet presAssocID="{378F816C-FD02-4DAC-9F8F-0C3C1C08762D}" presName="descendantText" presStyleLbl="alignAccFollowNode1" presStyleIdx="4" presStyleCnt="6" custLinFactNeighborX="16" custLinFactNeighborY="3762">
        <dgm:presLayoutVars>
          <dgm:bulletEnabled/>
        </dgm:presLayoutVars>
      </dgm:prSet>
      <dgm:spPr/>
    </dgm:pt>
    <dgm:pt modelId="{1420F9C7-D7A1-4E8D-8081-5E7F72408EA3}" type="pres">
      <dgm:prSet presAssocID="{5558CEB6-9F11-49BD-92D2-226566BFD820}" presName="sp" presStyleCnt="0"/>
      <dgm:spPr/>
    </dgm:pt>
    <dgm:pt modelId="{D1D2D3D4-0002-4AAA-BBBB-AAAAAAAAAAAA}" type="pres">
      <dgm:prSet presAssocID="{A1B2C3D4-1111-4AAA-BBBB-111111111111}" presName="linNode" presStyleCnt="0"/>
      <dgm:spPr/>
    </dgm:pt>
    <dgm:pt modelId="{D1D2D3D4-0003-4AAA-BBBB-AAAAAAAAAAAA}" type="pres">
      <dgm:prSet presAssocID="{A1B2C3D4-1111-4AAA-BBBB-111111111111}" presName="parentText" presStyleLbl="alignNode1" presStyleIdx="5" presStyleCnt="6">
        <dgm:presLayoutVars>
          <dgm:chMax val="1"/>
          <dgm:bulletEnabled/>
        </dgm:presLayoutVars>
      </dgm:prSet>
      <dgm:spPr/>
    </dgm:pt>
    <dgm:pt modelId="{D1D2D3D4-0004-4AAA-BBBB-AAAAAAAAAAAA}" type="pres">
      <dgm:prSet presAssocID="{A1B2C3D4-1111-4AAA-BBBB-111111111111}" presName="descendantText" presStyleLbl="alignAccFollowNode1" presStyleIdx="5" presStyleCnt="6" custLinFactNeighborX="16" custLinFactNeighborY="3762">
        <dgm:presLayoutVars>
          <dgm:bulletEnabled/>
        </dgm:presLayoutVars>
      </dgm:prSet>
      <dgm:spPr/>
    </dgm:pt>
  </dgm:ptLst>
  <dgm:cxnLst>
    <dgm:cxn modelId="{F67D0108-B0CC-49ED-BF99-9ABC1D73EE7D}" type="presOf" srcId="{A1B2C3D4-4444-4AAA-BBBB-444444444444}" destId="{D1D2D3D4-0004-4AAA-BBBB-AAAAAAAAAAAA}" srcOrd="0" destOrd="0" presId="urn:microsoft.com/office/officeart/2016/7/layout/VerticalSolidActionList"/>
    <dgm:cxn modelId="{B0C86D22-7CEF-475C-958E-B97DE76A9642}" srcId="{8AB1A4AE-5B41-4151-877F-635C8A5C850D}" destId="{C01B85D9-5AA0-41C8-A18F-1EBE1B193F28}" srcOrd="0" destOrd="0" parTransId="{23E802F2-BC73-4497-BF0B-37EE51F72F18}" sibTransId="{DB4CFF71-C4BD-479D-9195-2553FAC9518E}"/>
    <dgm:cxn modelId="{7649D924-8DBF-4CB0-B0DE-2C4A61F3D592}" srcId="{C07B10C2-39DE-4DB7-9978-C538F00ECB10}" destId="{64383210-6671-41A8-9F66-BFE731283467}" srcOrd="0" destOrd="0" parTransId="{E3093994-4AAE-4F95-A0E2-9B366EF56747}" sibTransId="{6D583EC7-47F4-4258-8922-63E775C06571}"/>
    <dgm:cxn modelId="{55348829-56D7-4266-BB03-0D0B6ABF3F43}" type="presOf" srcId="{C01B85D9-5AA0-41C8-A18F-1EBE1B193F28}" destId="{3ADD9DF1-F547-4BFC-B1CD-DEE27A6C4D02}" srcOrd="0" destOrd="0" presId="urn:microsoft.com/office/officeart/2016/7/layout/VerticalSolidActionList"/>
    <dgm:cxn modelId="{9D7CA137-3748-40D5-919C-46CBC4B12EA4}" type="presOf" srcId="{378F816C-FD02-4DAC-9F8F-0C3C1C08762D}" destId="{455F417E-CE63-4983-B631-37CC5FCB3D97}" srcOrd="0" destOrd="0" presId="urn:microsoft.com/office/officeart/2016/7/layout/VerticalSolidActionList"/>
    <dgm:cxn modelId="{1C68AB37-54DA-4D33-8A50-930DBA7D535F}" srcId="{65FF97CE-CBBE-40A2-9D9B-51E57F4EB92F}" destId="{60E56BA8-477A-402D-8E23-D3B3E07CCC28}" srcOrd="0" destOrd="0" parTransId="{CDB7493D-FF68-4AE9-8F51-51B45B5160FE}" sibTransId="{FE374180-2330-4FCC-8238-9B798635EE6F}"/>
    <dgm:cxn modelId="{D63B013D-A9E7-49C4-9E73-7F6A0ACBD9F5}" srcId="{1CCC487F-85DB-4FCC-9ED7-B9AA8EA93AD9}" destId="{44B95E4F-A10D-4D4E-9CF5-C376A693FFBD}" srcOrd="0" destOrd="0" parTransId="{CC822EF6-FF83-46FF-9073-3C034D624410}" sibTransId="{A8719B1A-51C9-4E67-B13A-F626EBA9CE3C}"/>
    <dgm:cxn modelId="{11D3725F-9A70-4BD0-A6B0-BE35B28C0698}" srcId="{C07B10C2-39DE-4DB7-9978-C538F00ECB10}" destId="{A1B2C3D4-1111-4AAA-BBBB-111111111111}" srcOrd="5" destOrd="0" parTransId="{A1B2C3D4-2222-4AAA-BBBB-222222222222}" sibTransId="{A1B2C3D4-3333-4AAA-BBBB-333333333333}"/>
    <dgm:cxn modelId="{C2719665-5E24-4BA1-A9E6-68E26ADDAC0D}" type="presOf" srcId="{42FEF5E8-093E-4779-95F2-9A410CA7537C}" destId="{B03CDAB7-8175-4E33-8B96-3A1A45564DD0}" srcOrd="0" destOrd="0" presId="urn:microsoft.com/office/officeart/2016/7/layout/VerticalSolidActionList"/>
    <dgm:cxn modelId="{513CA865-4E90-4322-AE14-6E49587CCA13}" srcId="{C07B10C2-39DE-4DB7-9978-C538F00ECB10}" destId="{8AB1A4AE-5B41-4151-877F-635C8A5C850D}" srcOrd="3" destOrd="0" parTransId="{4B755A93-A55F-47CC-BDBF-8EE3D1C8673A}" sibTransId="{E034728A-A89A-4B23-A7E4-E5E5461BC87D}"/>
    <dgm:cxn modelId="{315A1654-99E2-46F5-A2C6-33E8B8F03E5A}" srcId="{C07B10C2-39DE-4DB7-9978-C538F00ECB10}" destId="{1CCC487F-85DB-4FCC-9ED7-B9AA8EA93AD9}" srcOrd="1" destOrd="0" parTransId="{4B06FC41-4A5D-421E-8194-0286F03CDCCD}" sibTransId="{309C9683-F58B-42FB-B7B0-794E5D95494E}"/>
    <dgm:cxn modelId="{94EBED57-43DD-4949-BE1F-8DA5965A6B8F}" srcId="{C07B10C2-39DE-4DB7-9978-C538F00ECB10}" destId="{378F816C-FD02-4DAC-9F8F-0C3C1C08762D}" srcOrd="4" destOrd="0" parTransId="{9614F096-B0B8-4C89-AF56-76375F22898F}" sibTransId="{5558CEB6-9F11-49BD-92D2-226566BFD820}"/>
    <dgm:cxn modelId="{EB50C478-7DB8-4FD8-B621-EB27BB9572D8}" srcId="{A1B2C3D4-1111-4AAA-BBBB-111111111111}" destId="{A1B2C3D4-4444-4AAA-BBBB-444444444444}" srcOrd="0" destOrd="0" parTransId="{A1B2C3D4-5555-4AAA-BBBB-555555555555}" sibTransId="{A1B2C3D4-8888-4AAA-BBBB-888888888888}"/>
    <dgm:cxn modelId="{C01F177A-531B-4A51-B059-9B3C42FAA397}" type="presOf" srcId="{A1B2C3D4-1111-4AAA-BBBB-111111111111}" destId="{D1D2D3D4-0003-4AAA-BBBB-AAAAAAAAAAAA}" srcOrd="0" destOrd="0" presId="urn:microsoft.com/office/officeart/2016/7/layout/VerticalSolidActionList"/>
    <dgm:cxn modelId="{A393EE96-8ED0-490D-BD2C-A0A6D8DE0C7A}" srcId="{C07B10C2-39DE-4DB7-9978-C538F00ECB10}" destId="{65FF97CE-CBBE-40A2-9D9B-51E57F4EB92F}" srcOrd="2" destOrd="0" parTransId="{E2A984D9-8DF5-419C-9F25-ECA4E1EC1FE6}" sibTransId="{3EF70391-158D-4FC6-98E9-6CFF8DE65713}"/>
    <dgm:cxn modelId="{F9DAC899-38E5-430D-B37A-FC4F87CAA6E6}" type="presOf" srcId="{C07B10C2-39DE-4DB7-9978-C538F00ECB10}" destId="{EB4F7D87-30A7-43D1-8C27-08B89BD2DA9D}" srcOrd="0" destOrd="0" presId="urn:microsoft.com/office/officeart/2016/7/layout/VerticalSolidActionList"/>
    <dgm:cxn modelId="{4898F099-E52F-4C85-A616-C79E35455B51}" srcId="{64383210-6671-41A8-9F66-BFE731283467}" destId="{B3D85776-9994-42DD-8279-F4EB278AC842}" srcOrd="0" destOrd="0" parTransId="{7BD024F1-55DB-4A7B-8ED3-526852F277D5}" sibTransId="{ECF2BD53-42C4-4516-90CB-67D6FE0C4D44}"/>
    <dgm:cxn modelId="{34E6B29D-F597-437C-913C-69876F106AB0}" type="presOf" srcId="{65FF97CE-CBBE-40A2-9D9B-51E57F4EB92F}" destId="{0048F216-944D-47B6-873E-73B042BF90E3}" srcOrd="0" destOrd="0" presId="urn:microsoft.com/office/officeart/2016/7/layout/VerticalSolidActionList"/>
    <dgm:cxn modelId="{5838ED9F-1773-466E-984E-7ACC2FFCCCEE}" srcId="{378F816C-FD02-4DAC-9F8F-0C3C1C08762D}" destId="{42FEF5E8-093E-4779-95F2-9A410CA7537C}" srcOrd="0" destOrd="0" parTransId="{BC87D5AD-A3D5-49D5-A99A-90BE392D7928}" sibTransId="{06B0B75F-6241-4185-8A01-D6E3CA3DF4ED}"/>
    <dgm:cxn modelId="{4CD9F3AE-3147-4013-99D0-443AF46B5DB9}" type="presOf" srcId="{1CCC487F-85DB-4FCC-9ED7-B9AA8EA93AD9}" destId="{C022AB79-1B24-44C5-9C1F-A67B0CCB1D48}" srcOrd="0" destOrd="0" presId="urn:microsoft.com/office/officeart/2016/7/layout/VerticalSolidActionList"/>
    <dgm:cxn modelId="{D9598BBB-D663-4CCD-BDA5-6A756A7C0E5A}" type="presOf" srcId="{8AB1A4AE-5B41-4151-877F-635C8A5C850D}" destId="{644397DA-7F8A-41C2-81B3-5A2B3F2DE5CA}" srcOrd="0" destOrd="0" presId="urn:microsoft.com/office/officeart/2016/7/layout/VerticalSolidActionList"/>
    <dgm:cxn modelId="{80BE22BF-1695-45BA-90C7-3B1DD64E955C}" type="presOf" srcId="{B3D85776-9994-42DD-8279-F4EB278AC842}" destId="{89159C4B-32EB-4A0A-9112-6FFFA9E8163E}" srcOrd="0" destOrd="0" presId="urn:microsoft.com/office/officeart/2016/7/layout/VerticalSolidActionList"/>
    <dgm:cxn modelId="{F61B70E0-F18D-4493-901A-83A7FA30B3E9}" type="presOf" srcId="{44B95E4F-A10D-4D4E-9CF5-C376A693FFBD}" destId="{C6941FE3-9323-492A-B600-88AD9CCECC12}" srcOrd="0" destOrd="0" presId="urn:microsoft.com/office/officeart/2016/7/layout/VerticalSolidActionList"/>
    <dgm:cxn modelId="{3292D6E4-B05D-4D58-9DFF-904F3E12F129}" type="presOf" srcId="{64383210-6671-41A8-9F66-BFE731283467}" destId="{0CDA9BDC-C886-42EF-B588-CF0EDE410EF9}" srcOrd="0" destOrd="0" presId="urn:microsoft.com/office/officeart/2016/7/layout/VerticalSolidActionList"/>
    <dgm:cxn modelId="{27631BEB-88B5-4D25-AC3C-9F1A4952CA83}" type="presOf" srcId="{60E56BA8-477A-402D-8E23-D3B3E07CCC28}" destId="{B68451D7-BB9F-4925-8F9F-C13F283D44C2}" srcOrd="0" destOrd="0" presId="urn:microsoft.com/office/officeart/2016/7/layout/VerticalSolidActionList"/>
    <dgm:cxn modelId="{5E20CA6C-4EC1-4787-B8F9-A56BEE1DBB16}" type="presParOf" srcId="{EB4F7D87-30A7-43D1-8C27-08B89BD2DA9D}" destId="{9BC07E98-34C9-4FD1-81D5-B33E4ACDC3FC}" srcOrd="0" destOrd="0" presId="urn:microsoft.com/office/officeart/2016/7/layout/VerticalSolidActionList"/>
    <dgm:cxn modelId="{AB20177C-5A5A-4456-B72B-26BBE73B65A5}" type="presParOf" srcId="{9BC07E98-34C9-4FD1-81D5-B33E4ACDC3FC}" destId="{0CDA9BDC-C886-42EF-B588-CF0EDE410EF9}" srcOrd="0" destOrd="0" presId="urn:microsoft.com/office/officeart/2016/7/layout/VerticalSolidActionList"/>
    <dgm:cxn modelId="{DDF15EC6-5498-4ABE-89CD-49D71E659E65}" type="presParOf" srcId="{9BC07E98-34C9-4FD1-81D5-B33E4ACDC3FC}" destId="{89159C4B-32EB-4A0A-9112-6FFFA9E8163E}" srcOrd="1" destOrd="0" presId="urn:microsoft.com/office/officeart/2016/7/layout/VerticalSolidActionList"/>
    <dgm:cxn modelId="{E498F58F-2EDE-4E1C-AF41-8488BE261499}" type="presParOf" srcId="{EB4F7D87-30A7-43D1-8C27-08B89BD2DA9D}" destId="{7F52C082-1CE0-4DBE-AAC6-1426F3EFD935}" srcOrd="1" destOrd="0" presId="urn:microsoft.com/office/officeart/2016/7/layout/VerticalSolidActionList"/>
    <dgm:cxn modelId="{E9873452-7E72-4051-8791-43832B9D65A4}" type="presParOf" srcId="{EB4F7D87-30A7-43D1-8C27-08B89BD2DA9D}" destId="{F6A69CB3-68BE-4047-86C2-689C4247203F}" srcOrd="2" destOrd="0" presId="urn:microsoft.com/office/officeart/2016/7/layout/VerticalSolidActionList"/>
    <dgm:cxn modelId="{4C300E11-F8D7-4BB0-9C0B-AEE5BA1023BB}" type="presParOf" srcId="{F6A69CB3-68BE-4047-86C2-689C4247203F}" destId="{C022AB79-1B24-44C5-9C1F-A67B0CCB1D48}" srcOrd="0" destOrd="0" presId="urn:microsoft.com/office/officeart/2016/7/layout/VerticalSolidActionList"/>
    <dgm:cxn modelId="{C6A0269C-2F02-4E3C-B88C-1195DECAA189}" type="presParOf" srcId="{F6A69CB3-68BE-4047-86C2-689C4247203F}" destId="{C6941FE3-9323-492A-B600-88AD9CCECC12}" srcOrd="1" destOrd="0" presId="urn:microsoft.com/office/officeart/2016/7/layout/VerticalSolidActionList"/>
    <dgm:cxn modelId="{152FB4E5-2D5B-42D2-B634-8F0189AF1E09}" type="presParOf" srcId="{EB4F7D87-30A7-43D1-8C27-08B89BD2DA9D}" destId="{510C0819-31C1-4AFA-BCF7-913FEBE5645B}" srcOrd="3" destOrd="0" presId="urn:microsoft.com/office/officeart/2016/7/layout/VerticalSolidActionList"/>
    <dgm:cxn modelId="{B966A1D5-E2A8-4FB9-884D-64C682A16F60}" type="presParOf" srcId="{EB4F7D87-30A7-43D1-8C27-08B89BD2DA9D}" destId="{F4D8C48E-1213-422B-B2BF-CB6166505BA9}" srcOrd="4" destOrd="0" presId="urn:microsoft.com/office/officeart/2016/7/layout/VerticalSolidActionList"/>
    <dgm:cxn modelId="{232DFBCB-27C2-4CF0-80A5-09C421302890}" type="presParOf" srcId="{F4D8C48E-1213-422B-B2BF-CB6166505BA9}" destId="{0048F216-944D-47B6-873E-73B042BF90E3}" srcOrd="0" destOrd="0" presId="urn:microsoft.com/office/officeart/2016/7/layout/VerticalSolidActionList"/>
    <dgm:cxn modelId="{646A7C91-FE75-4273-9F7B-E770ADCF2AFB}" type="presParOf" srcId="{F4D8C48E-1213-422B-B2BF-CB6166505BA9}" destId="{B68451D7-BB9F-4925-8F9F-C13F283D44C2}" srcOrd="1" destOrd="0" presId="urn:microsoft.com/office/officeart/2016/7/layout/VerticalSolidActionList"/>
    <dgm:cxn modelId="{1E765D5F-8E8D-4D5A-AE1A-7E7F42F57500}" type="presParOf" srcId="{EB4F7D87-30A7-43D1-8C27-08B89BD2DA9D}" destId="{517621FF-0436-45D0-A4B0-48E85E906CC6}" srcOrd="5" destOrd="0" presId="urn:microsoft.com/office/officeart/2016/7/layout/VerticalSolidActionList"/>
    <dgm:cxn modelId="{C49681F6-45BD-432B-8BCF-114A97E14864}" type="presParOf" srcId="{EB4F7D87-30A7-43D1-8C27-08B89BD2DA9D}" destId="{00F4B8AB-542B-4DE7-93A3-FF900A82B5B8}" srcOrd="6" destOrd="0" presId="urn:microsoft.com/office/officeart/2016/7/layout/VerticalSolidActionList"/>
    <dgm:cxn modelId="{6DB1F741-53F1-47CF-8A72-89598147D336}" type="presParOf" srcId="{00F4B8AB-542B-4DE7-93A3-FF900A82B5B8}" destId="{644397DA-7F8A-41C2-81B3-5A2B3F2DE5CA}" srcOrd="0" destOrd="0" presId="urn:microsoft.com/office/officeart/2016/7/layout/VerticalSolidActionList"/>
    <dgm:cxn modelId="{946D84B5-470B-4F20-AA41-7976EDAE206F}" type="presParOf" srcId="{00F4B8AB-542B-4DE7-93A3-FF900A82B5B8}" destId="{3ADD9DF1-F547-4BFC-B1CD-DEE27A6C4D02}" srcOrd="1" destOrd="0" presId="urn:microsoft.com/office/officeart/2016/7/layout/VerticalSolidActionList"/>
    <dgm:cxn modelId="{BBBC6DD8-0341-4590-8155-4F1EFBB78F1E}" type="presParOf" srcId="{EB4F7D87-30A7-43D1-8C27-08B89BD2DA9D}" destId="{90F68A36-5FB3-46AB-B466-198B02639DCC}" srcOrd="7" destOrd="0" presId="urn:microsoft.com/office/officeart/2016/7/layout/VerticalSolidActionList"/>
    <dgm:cxn modelId="{ACD0EC7E-834E-4834-B8E5-6242F738181D}" type="presParOf" srcId="{EB4F7D87-30A7-43D1-8C27-08B89BD2DA9D}" destId="{AB4A6F48-F4CE-43A7-80EE-CAF76A7AEEFB}" srcOrd="8" destOrd="0" presId="urn:microsoft.com/office/officeart/2016/7/layout/VerticalSolidActionList"/>
    <dgm:cxn modelId="{BB3A0FB9-F485-4FDA-9080-6DFBBF0DC2D5}" type="presParOf" srcId="{AB4A6F48-F4CE-43A7-80EE-CAF76A7AEEFB}" destId="{455F417E-CE63-4983-B631-37CC5FCB3D97}" srcOrd="0" destOrd="0" presId="urn:microsoft.com/office/officeart/2016/7/layout/VerticalSolidActionList"/>
    <dgm:cxn modelId="{F73D95BF-4FE2-477B-8662-CF713388DDF8}" type="presParOf" srcId="{AB4A6F48-F4CE-43A7-80EE-CAF76A7AEEFB}" destId="{B03CDAB7-8175-4E33-8B96-3A1A45564DD0}" srcOrd="1" destOrd="0" presId="urn:microsoft.com/office/officeart/2016/7/layout/VerticalSolidActionList"/>
    <dgm:cxn modelId="{57C7C96D-77C7-4D15-B06E-DD2A9F6902A9}" type="presParOf" srcId="{EB4F7D87-30A7-43D1-8C27-08B89BD2DA9D}" destId="{1420F9C7-D7A1-4E8D-8081-5E7F72408EA3}" srcOrd="9" destOrd="0" presId="urn:microsoft.com/office/officeart/2016/7/layout/VerticalSolidActionList"/>
    <dgm:cxn modelId="{881EC481-35C0-45B6-8A9C-306726C4E5FB}" type="presParOf" srcId="{EB4F7D87-30A7-43D1-8C27-08B89BD2DA9D}" destId="{D1D2D3D4-0002-4AAA-BBBB-AAAAAAAAAAAA}" srcOrd="10" destOrd="0" presId="urn:microsoft.com/office/officeart/2016/7/layout/VerticalSolidActionList"/>
    <dgm:cxn modelId="{D917EB9C-6400-468A-8A9C-EF3D076E6ECC}" type="presParOf" srcId="{D1D2D3D4-0002-4AAA-BBBB-AAAAAAAAAAAA}" destId="{D1D2D3D4-0003-4AAA-BBBB-AAAAAAAAAAAA}" srcOrd="0" destOrd="0" presId="urn:microsoft.com/office/officeart/2016/7/layout/VerticalSolidActionList"/>
    <dgm:cxn modelId="{E6CE68FF-F02D-4B63-9288-3C6B812DF79E}" type="presParOf" srcId="{D1D2D3D4-0002-4AAA-BBBB-AAAAAAAAAAAA}" destId="{D1D2D3D4-0004-4AAA-BBBB-AAAAAAAAAAAA}"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9A7AB-5592-4AEA-9E95-6E8B4F0CDCC6}">
      <dsp:nvSpPr>
        <dsp:cNvPr id="0" name=""/>
        <dsp:cNvSpPr/>
      </dsp:nvSpPr>
      <dsp:spPr>
        <a:xfrm>
          <a:off x="134825" y="275313"/>
          <a:ext cx="1295909" cy="129590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12CCF9-A5CB-4F6A-BBD2-29702FB7E5C2}">
      <dsp:nvSpPr>
        <dsp:cNvPr id="0" name=""/>
        <dsp:cNvSpPr/>
      </dsp:nvSpPr>
      <dsp:spPr>
        <a:xfrm>
          <a:off x="406966" y="547454"/>
          <a:ext cx="751627" cy="751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C37493-4161-495E-B028-4928EE192A7E}">
      <dsp:nvSpPr>
        <dsp:cNvPr id="0" name=""/>
        <dsp:cNvSpPr/>
      </dsp:nvSpPr>
      <dsp:spPr>
        <a:xfrm>
          <a:off x="1708430" y="275313"/>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a:t>Learn the basic components of a Bitcoin Wallet and how it works</a:t>
          </a:r>
        </a:p>
      </dsp:txBody>
      <dsp:txXfrm>
        <a:off x="1708430" y="275313"/>
        <a:ext cx="3054644" cy="1295909"/>
      </dsp:txXfrm>
    </dsp:sp>
    <dsp:sp modelId="{EB147541-968B-474D-BCA0-6DFD8987FFE7}">
      <dsp:nvSpPr>
        <dsp:cNvPr id="0" name=""/>
        <dsp:cNvSpPr/>
      </dsp:nvSpPr>
      <dsp:spPr>
        <a:xfrm>
          <a:off x="5295324" y="275313"/>
          <a:ext cx="1295909" cy="129590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BD905C-D750-49B0-A413-A24BD7E70951}">
      <dsp:nvSpPr>
        <dsp:cNvPr id="0" name=""/>
        <dsp:cNvSpPr/>
      </dsp:nvSpPr>
      <dsp:spPr>
        <a:xfrm>
          <a:off x="5567465" y="547454"/>
          <a:ext cx="751627" cy="751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50DC1E-BE9D-4609-85D2-7C7B2AD0BCFA}">
      <dsp:nvSpPr>
        <dsp:cNvPr id="0" name=""/>
        <dsp:cNvSpPr/>
      </dsp:nvSpPr>
      <dsp:spPr>
        <a:xfrm>
          <a:off x="6868929" y="275313"/>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dirty="0"/>
            <a:t>Learn important vocabulary and key concepts creating the different types of wallets</a:t>
          </a:r>
        </a:p>
      </dsp:txBody>
      <dsp:txXfrm>
        <a:off x="6868929" y="275313"/>
        <a:ext cx="3054644" cy="1295909"/>
      </dsp:txXfrm>
    </dsp:sp>
    <dsp:sp modelId="{3426DF25-3776-44C8-B467-2C8329FACD50}">
      <dsp:nvSpPr>
        <dsp:cNvPr id="0" name=""/>
        <dsp:cNvSpPr/>
      </dsp:nvSpPr>
      <dsp:spPr>
        <a:xfrm>
          <a:off x="134825" y="2214856"/>
          <a:ext cx="1295909" cy="129590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74F89-984B-41C7-8481-5C9BF999ADD8}">
      <dsp:nvSpPr>
        <dsp:cNvPr id="0" name=""/>
        <dsp:cNvSpPr/>
      </dsp:nvSpPr>
      <dsp:spPr>
        <a:xfrm>
          <a:off x="406966" y="2486997"/>
          <a:ext cx="751627" cy="751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109F16-40D6-480D-A801-ABCF410AEB68}">
      <dsp:nvSpPr>
        <dsp:cNvPr id="0" name=""/>
        <dsp:cNvSpPr/>
      </dsp:nvSpPr>
      <dsp:spPr>
        <a:xfrm>
          <a:off x="1708430" y="2214856"/>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dirty="0"/>
            <a:t>Learn about Exchanges and how wallets work within them</a:t>
          </a:r>
        </a:p>
      </dsp:txBody>
      <dsp:txXfrm>
        <a:off x="1708430" y="2214856"/>
        <a:ext cx="3054644" cy="1295909"/>
      </dsp:txXfrm>
    </dsp:sp>
    <dsp:sp modelId="{37955EF8-0E64-4A85-8CCA-340D2EDEE84A}">
      <dsp:nvSpPr>
        <dsp:cNvPr id="0" name=""/>
        <dsp:cNvSpPr/>
      </dsp:nvSpPr>
      <dsp:spPr>
        <a:xfrm>
          <a:off x="5295324" y="2214856"/>
          <a:ext cx="1295909" cy="129590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8CD3E0-3CF0-4ECE-AB09-B676AF5FAD7A}">
      <dsp:nvSpPr>
        <dsp:cNvPr id="0" name=""/>
        <dsp:cNvSpPr/>
      </dsp:nvSpPr>
      <dsp:spPr>
        <a:xfrm>
          <a:off x="5567465" y="2486997"/>
          <a:ext cx="751627" cy="751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B2504D-C9B8-41E7-A953-AADC197BE540}">
      <dsp:nvSpPr>
        <dsp:cNvPr id="0" name=""/>
        <dsp:cNvSpPr/>
      </dsp:nvSpPr>
      <dsp:spPr>
        <a:xfrm>
          <a:off x="6868929" y="2214856"/>
          <a:ext cx="3054644" cy="12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kern="1200"/>
            <a:t>Learn how to send and receive actual Bitcoin</a:t>
          </a:r>
        </a:p>
      </dsp:txBody>
      <dsp:txXfrm>
        <a:off x="6868929" y="2214856"/>
        <a:ext cx="3054644" cy="1295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159C4B-32EB-4A0A-9112-6FFFA9E8163E}">
      <dsp:nvSpPr>
        <dsp:cNvPr id="0" name=""/>
        <dsp:cNvSpPr/>
      </dsp:nvSpPr>
      <dsp:spPr>
        <a:xfrm>
          <a:off x="2011680" y="23064"/>
          <a:ext cx="8046720" cy="600818"/>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129" tIns="152608" rIns="156129" bIns="152608" numCol="1" spcCol="1270" anchor="ctr" anchorCtr="0">
          <a:noAutofit/>
        </a:bodyPr>
        <a:lstStyle/>
        <a:p>
          <a:pPr marL="0" lvl="0" indent="0" algn="l" defTabSz="622300">
            <a:lnSpc>
              <a:spcPct val="90000"/>
            </a:lnSpc>
            <a:spcBef>
              <a:spcPct val="0"/>
            </a:spcBef>
            <a:spcAft>
              <a:spcPct val="35000"/>
            </a:spcAft>
            <a:buNone/>
          </a:pPr>
          <a:r>
            <a:rPr lang="en-US" sz="1400" kern="1200" dirty="0"/>
            <a:t>A wallet that is connected somehow to the internet.  </a:t>
          </a:r>
        </a:p>
        <a:p>
          <a:pPr marL="0" lvl="0" indent="0" algn="l" defTabSz="622300">
            <a:lnSpc>
              <a:spcPct val="90000"/>
            </a:lnSpc>
            <a:spcBef>
              <a:spcPct val="0"/>
            </a:spcBef>
            <a:spcAft>
              <a:spcPct val="35000"/>
            </a:spcAft>
            <a:buNone/>
          </a:pPr>
          <a:r>
            <a:rPr lang="en-US" sz="1400" kern="1200" dirty="0"/>
            <a:t>Examples are wallets that exist on a phone or website.</a:t>
          </a:r>
        </a:p>
      </dsp:txBody>
      <dsp:txXfrm>
        <a:off x="2011680" y="23064"/>
        <a:ext cx="8046720" cy="600818"/>
      </dsp:txXfrm>
    </dsp:sp>
    <dsp:sp modelId="{0CDA9BDC-C886-42EF-B588-CF0EDE410EF9}">
      <dsp:nvSpPr>
        <dsp:cNvPr id="0" name=""/>
        <dsp:cNvSpPr/>
      </dsp:nvSpPr>
      <dsp:spPr>
        <a:xfrm>
          <a:off x="321" y="23064"/>
          <a:ext cx="2011680" cy="600818"/>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451" tIns="59348" rIns="106451" bIns="59348" numCol="1" spcCol="1270" anchor="ctr" anchorCtr="0">
          <a:noAutofit/>
        </a:bodyPr>
        <a:lstStyle/>
        <a:p>
          <a:pPr marL="0" lvl="0" indent="0" algn="ctr" defTabSz="800100">
            <a:lnSpc>
              <a:spcPct val="90000"/>
            </a:lnSpc>
            <a:spcBef>
              <a:spcPct val="0"/>
            </a:spcBef>
            <a:spcAft>
              <a:spcPct val="35000"/>
            </a:spcAft>
            <a:buNone/>
          </a:pPr>
          <a:r>
            <a:rPr lang="en-US" sz="1800" kern="1200" dirty="0"/>
            <a:t>Hot Wallet</a:t>
          </a:r>
        </a:p>
      </dsp:txBody>
      <dsp:txXfrm>
        <a:off x="321" y="23064"/>
        <a:ext cx="2011680" cy="600818"/>
      </dsp:txXfrm>
    </dsp:sp>
    <dsp:sp modelId="{C6941FE3-9323-492A-B600-88AD9CCECC12}">
      <dsp:nvSpPr>
        <dsp:cNvPr id="0" name=""/>
        <dsp:cNvSpPr/>
      </dsp:nvSpPr>
      <dsp:spPr>
        <a:xfrm>
          <a:off x="2011680" y="659932"/>
          <a:ext cx="8046720" cy="600818"/>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129" tIns="152608" rIns="156129" bIns="152608" numCol="1" spcCol="1270" anchor="ctr" anchorCtr="0">
          <a:noAutofit/>
        </a:bodyPr>
        <a:lstStyle/>
        <a:p>
          <a:pPr marL="0" lvl="0" indent="0" algn="l" defTabSz="622300">
            <a:lnSpc>
              <a:spcPct val="90000"/>
            </a:lnSpc>
            <a:spcBef>
              <a:spcPct val="0"/>
            </a:spcBef>
            <a:spcAft>
              <a:spcPct val="35000"/>
            </a:spcAft>
            <a:buNone/>
          </a:pPr>
          <a:r>
            <a:rPr lang="en-US" sz="1400" kern="1200" dirty="0"/>
            <a:t>A wallet where the private key is kept offline.  Usually resembles a USB type device that only connects to a computer when signing a transaction.  </a:t>
          </a:r>
          <a:r>
            <a:rPr lang="en-US" sz="1400" kern="1200"/>
            <a:t>Much more safe </a:t>
          </a:r>
          <a:r>
            <a:rPr lang="en-US" sz="1400" kern="1200" dirty="0"/>
            <a:t>and secure.</a:t>
          </a:r>
        </a:p>
      </dsp:txBody>
      <dsp:txXfrm>
        <a:off x="2011680" y="659932"/>
        <a:ext cx="8046720" cy="600818"/>
      </dsp:txXfrm>
    </dsp:sp>
    <dsp:sp modelId="{C022AB79-1B24-44C5-9C1F-A67B0CCB1D48}">
      <dsp:nvSpPr>
        <dsp:cNvPr id="0" name=""/>
        <dsp:cNvSpPr/>
      </dsp:nvSpPr>
      <dsp:spPr>
        <a:xfrm>
          <a:off x="321" y="659932"/>
          <a:ext cx="2011680" cy="600818"/>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451" tIns="59348" rIns="106451" bIns="59348" numCol="1" spcCol="1270" anchor="ctr" anchorCtr="0">
          <a:noAutofit/>
        </a:bodyPr>
        <a:lstStyle/>
        <a:p>
          <a:pPr marL="0" lvl="0" indent="0" algn="ctr" defTabSz="800100">
            <a:lnSpc>
              <a:spcPct val="90000"/>
            </a:lnSpc>
            <a:spcBef>
              <a:spcPct val="0"/>
            </a:spcBef>
            <a:spcAft>
              <a:spcPct val="35000"/>
            </a:spcAft>
            <a:buNone/>
          </a:pPr>
          <a:r>
            <a:rPr lang="en-US" sz="1800" kern="1200" dirty="0"/>
            <a:t>Cold or </a:t>
          </a:r>
        </a:p>
        <a:p>
          <a:pPr marL="0" lvl="0" indent="0" algn="ctr" defTabSz="800100">
            <a:lnSpc>
              <a:spcPct val="90000"/>
            </a:lnSpc>
            <a:spcBef>
              <a:spcPct val="0"/>
            </a:spcBef>
            <a:spcAft>
              <a:spcPct val="35000"/>
            </a:spcAft>
            <a:buNone/>
          </a:pPr>
          <a:r>
            <a:rPr lang="en-US" sz="1800" kern="1200" dirty="0"/>
            <a:t>Hardware Wallet  </a:t>
          </a:r>
        </a:p>
      </dsp:txBody>
      <dsp:txXfrm>
        <a:off x="321" y="659932"/>
        <a:ext cx="2011680" cy="600818"/>
      </dsp:txXfrm>
    </dsp:sp>
    <dsp:sp modelId="{B68451D7-BB9F-4925-8F9F-C13F283D44C2}">
      <dsp:nvSpPr>
        <dsp:cNvPr id="0" name=""/>
        <dsp:cNvSpPr/>
      </dsp:nvSpPr>
      <dsp:spPr>
        <a:xfrm>
          <a:off x="2011680" y="1296799"/>
          <a:ext cx="8046720" cy="600818"/>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129" tIns="152608" rIns="156129" bIns="152608" numCol="1" spcCol="1270" anchor="ctr" anchorCtr="0">
          <a:noAutofit/>
        </a:bodyPr>
        <a:lstStyle/>
        <a:p>
          <a:pPr marL="0" lvl="0" indent="0" algn="l" defTabSz="622300">
            <a:lnSpc>
              <a:spcPct val="90000"/>
            </a:lnSpc>
            <a:spcBef>
              <a:spcPct val="0"/>
            </a:spcBef>
            <a:spcAft>
              <a:spcPct val="35000"/>
            </a:spcAft>
            <a:buNone/>
          </a:pPr>
          <a:r>
            <a:rPr lang="en-US" sz="1400" kern="1200" dirty="0"/>
            <a:t>A wallet where YOU have control of the private key.  (Equivalent to having a gold bar in your basement.)</a:t>
          </a:r>
        </a:p>
      </dsp:txBody>
      <dsp:txXfrm>
        <a:off x="2011680" y="1296799"/>
        <a:ext cx="8046720" cy="600818"/>
      </dsp:txXfrm>
    </dsp:sp>
    <dsp:sp modelId="{0048F216-944D-47B6-873E-73B042BF90E3}">
      <dsp:nvSpPr>
        <dsp:cNvPr id="0" name=""/>
        <dsp:cNvSpPr/>
      </dsp:nvSpPr>
      <dsp:spPr>
        <a:xfrm>
          <a:off x="321" y="1296799"/>
          <a:ext cx="2011680" cy="600818"/>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451" tIns="59348" rIns="106451" bIns="59348" numCol="1" spcCol="1270" anchor="ctr" anchorCtr="0">
          <a:noAutofit/>
        </a:bodyPr>
        <a:lstStyle/>
        <a:p>
          <a:pPr marL="0" lvl="0" indent="0" algn="ctr" defTabSz="800100">
            <a:lnSpc>
              <a:spcPct val="90000"/>
            </a:lnSpc>
            <a:spcBef>
              <a:spcPct val="0"/>
            </a:spcBef>
            <a:spcAft>
              <a:spcPct val="35000"/>
            </a:spcAft>
            <a:buNone/>
          </a:pPr>
          <a:r>
            <a:rPr lang="en-US" sz="1800" kern="1200" dirty="0"/>
            <a:t>Self Custody  </a:t>
          </a:r>
        </a:p>
      </dsp:txBody>
      <dsp:txXfrm>
        <a:off x="321" y="1296799"/>
        <a:ext cx="2011680" cy="600818"/>
      </dsp:txXfrm>
    </dsp:sp>
    <dsp:sp modelId="{3ADD9DF1-F547-4BFC-B1CD-DEE27A6C4D02}">
      <dsp:nvSpPr>
        <dsp:cNvPr id="0" name=""/>
        <dsp:cNvSpPr/>
      </dsp:nvSpPr>
      <dsp:spPr>
        <a:xfrm>
          <a:off x="2011680" y="1933667"/>
          <a:ext cx="8046720" cy="600818"/>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129" tIns="152608" rIns="156129" bIns="152608" numCol="1" spcCol="1270" anchor="ctr" anchorCtr="0">
          <a:noAutofit/>
        </a:bodyPr>
        <a:lstStyle/>
        <a:p>
          <a:pPr marL="0" lvl="0" indent="0" algn="l" defTabSz="622300">
            <a:lnSpc>
              <a:spcPct val="90000"/>
            </a:lnSpc>
            <a:spcBef>
              <a:spcPct val="0"/>
            </a:spcBef>
            <a:spcAft>
              <a:spcPct val="35000"/>
            </a:spcAft>
            <a:buNone/>
          </a:pPr>
          <a:r>
            <a:rPr lang="en-US" sz="1400" kern="1200" dirty="0"/>
            <a:t>A setup where the private key is controlled by someone else.  Perhaps a website, company, exchange, or online Bitcoin service.   Examples:  Coinbase, Fidelity, BlackRock</a:t>
          </a:r>
        </a:p>
      </dsp:txBody>
      <dsp:txXfrm>
        <a:off x="2011680" y="1933667"/>
        <a:ext cx="8046720" cy="600818"/>
      </dsp:txXfrm>
    </dsp:sp>
    <dsp:sp modelId="{644397DA-7F8A-41C2-81B3-5A2B3F2DE5CA}">
      <dsp:nvSpPr>
        <dsp:cNvPr id="0" name=""/>
        <dsp:cNvSpPr/>
      </dsp:nvSpPr>
      <dsp:spPr>
        <a:xfrm>
          <a:off x="321" y="1933667"/>
          <a:ext cx="2011680" cy="600818"/>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451" tIns="59348" rIns="106451" bIns="59348" numCol="1" spcCol="1270" anchor="ctr" anchorCtr="0">
          <a:noAutofit/>
        </a:bodyPr>
        <a:lstStyle/>
        <a:p>
          <a:pPr marL="0" lvl="0" indent="0" algn="ctr" defTabSz="800100">
            <a:lnSpc>
              <a:spcPct val="90000"/>
            </a:lnSpc>
            <a:spcBef>
              <a:spcPct val="0"/>
            </a:spcBef>
            <a:spcAft>
              <a:spcPct val="35000"/>
            </a:spcAft>
            <a:buNone/>
          </a:pPr>
          <a:r>
            <a:rPr lang="en-US" sz="1800" kern="1200" dirty="0"/>
            <a:t>Custodial</a:t>
          </a:r>
        </a:p>
      </dsp:txBody>
      <dsp:txXfrm>
        <a:off x="321" y="1933667"/>
        <a:ext cx="2011680" cy="600818"/>
      </dsp:txXfrm>
    </dsp:sp>
    <dsp:sp modelId="{B03CDAB7-8175-4E33-8B96-3A1A45564DD0}">
      <dsp:nvSpPr>
        <dsp:cNvPr id="0" name=""/>
        <dsp:cNvSpPr/>
      </dsp:nvSpPr>
      <dsp:spPr>
        <a:xfrm>
          <a:off x="2011680" y="2570534"/>
          <a:ext cx="8046720" cy="600818"/>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129" tIns="152608" rIns="156129" bIns="152608" numCol="1" spcCol="1270" anchor="ctr" anchorCtr="0">
          <a:noAutofit/>
        </a:bodyPr>
        <a:lstStyle/>
        <a:p>
          <a:pPr marL="0" lvl="0" indent="0" algn="l" defTabSz="622300">
            <a:lnSpc>
              <a:spcPct val="90000"/>
            </a:lnSpc>
            <a:spcBef>
              <a:spcPct val="0"/>
            </a:spcBef>
            <a:spcAft>
              <a:spcPct val="35000"/>
            </a:spcAft>
            <a:buNone/>
          </a:pPr>
          <a:r>
            <a:rPr lang="en-US" sz="1400" kern="1200" dirty="0"/>
            <a:t>A wallet that requires authorization from multiple keys to initiate a transaction.  Highest possible security.   </a:t>
          </a:r>
        </a:p>
        <a:p>
          <a:pPr marL="0" lvl="0" indent="0" algn="l" defTabSz="622300">
            <a:lnSpc>
              <a:spcPct val="90000"/>
            </a:lnSpc>
            <a:spcBef>
              <a:spcPct val="0"/>
            </a:spcBef>
            <a:spcAft>
              <a:spcPct val="35000"/>
            </a:spcAft>
            <a:buNone/>
          </a:pPr>
          <a:r>
            <a:rPr lang="en-US" sz="1400" kern="1200" dirty="0"/>
            <a:t>Example:  5 Keys created, 4 of them are needed to create a transaction.</a:t>
          </a:r>
        </a:p>
      </dsp:txBody>
      <dsp:txXfrm>
        <a:off x="2011680" y="2570534"/>
        <a:ext cx="8046720" cy="600818"/>
      </dsp:txXfrm>
    </dsp:sp>
    <dsp:sp modelId="{455F417E-CE63-4983-B631-37CC5FCB3D97}">
      <dsp:nvSpPr>
        <dsp:cNvPr id="0" name=""/>
        <dsp:cNvSpPr/>
      </dsp:nvSpPr>
      <dsp:spPr>
        <a:xfrm>
          <a:off x="0" y="2547932"/>
          <a:ext cx="2011680" cy="600818"/>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451" tIns="59348" rIns="106451" bIns="59348" numCol="1" spcCol="1270" anchor="ctr" anchorCtr="0">
          <a:noAutofit/>
        </a:bodyPr>
        <a:lstStyle/>
        <a:p>
          <a:pPr marL="0" lvl="0" indent="0" algn="ctr" defTabSz="800100">
            <a:lnSpc>
              <a:spcPct val="90000"/>
            </a:lnSpc>
            <a:spcBef>
              <a:spcPct val="0"/>
            </a:spcBef>
            <a:spcAft>
              <a:spcPct val="35000"/>
            </a:spcAft>
            <a:buNone/>
          </a:pPr>
          <a:r>
            <a:rPr lang="en-US" sz="1800" kern="1200" dirty="0"/>
            <a:t>Multi Signature</a:t>
          </a:r>
        </a:p>
      </dsp:txBody>
      <dsp:txXfrm>
        <a:off x="0" y="2547932"/>
        <a:ext cx="2011680" cy="600818"/>
      </dsp:txXfrm>
    </dsp:sp>
    <dsp:sp modelId="{D1D2D3D4-0004-4AAA-BBBB-AAAAAAAAAAAA}">
      <dsp:nvSpPr>
        <dsp:cNvPr id="0" name=""/>
        <dsp:cNvSpPr/>
      </dsp:nvSpPr>
      <dsp:spPr>
        <a:xfrm>
          <a:off x="2011680" y="3185261"/>
          <a:ext cx="8046720" cy="600818"/>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6129" tIns="152608" rIns="156129" bIns="152608" numCol="1" spcCol="1270" anchor="ctr" anchorCtr="0">
          <a:noAutofit/>
        </a:bodyPr>
        <a:lstStyle/>
        <a:p>
          <a:pPr marL="0" lvl="0" indent="0" algn="l" defTabSz="622300">
            <a:lnSpc>
              <a:spcPct val="90000"/>
            </a:lnSpc>
            <a:spcBef>
              <a:spcPct val="0"/>
            </a:spcBef>
            <a:spcAft>
              <a:spcPct val="35000"/>
            </a:spcAft>
            <a:buNone/>
          </a:pPr>
          <a:r>
            <a:rPr lang="en-US" sz="1400" kern="1200" dirty="0"/>
            <a:t>Lightning is a “Second Layer” of BITCOIN that allows for faster, almost instant transactions.</a:t>
          </a:r>
        </a:p>
      </dsp:txBody>
      <dsp:txXfrm>
        <a:off x="2011680" y="3185261"/>
        <a:ext cx="8046720" cy="600818"/>
      </dsp:txXfrm>
    </dsp:sp>
    <dsp:sp modelId="{D1D2D3D4-0003-4AAA-BBBB-AAAAAAAAAAAA}">
      <dsp:nvSpPr>
        <dsp:cNvPr id="0" name=""/>
        <dsp:cNvSpPr/>
      </dsp:nvSpPr>
      <dsp:spPr>
        <a:xfrm>
          <a:off x="0" y="3184799"/>
          <a:ext cx="2011680" cy="600818"/>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451" tIns="59348" rIns="106451" bIns="59348" numCol="1" spcCol="1270" anchor="ctr" anchorCtr="0">
          <a:noAutofit/>
        </a:bodyPr>
        <a:lstStyle/>
        <a:p>
          <a:pPr marL="0" lvl="0" indent="0" algn="ctr" defTabSz="800100">
            <a:lnSpc>
              <a:spcPct val="90000"/>
            </a:lnSpc>
            <a:spcBef>
              <a:spcPct val="0"/>
            </a:spcBef>
            <a:spcAft>
              <a:spcPct val="35000"/>
            </a:spcAft>
            <a:buNone/>
          </a:pPr>
          <a:r>
            <a:rPr lang="en-US" sz="1800" kern="1200" dirty="0"/>
            <a:t>Lightning</a:t>
          </a:r>
        </a:p>
      </dsp:txBody>
      <dsp:txXfrm>
        <a:off x="0" y="3184799"/>
        <a:ext cx="2011680" cy="600818"/>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51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09970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3878717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1391265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C15BE7-E016-46DF-835B-C008C5DE95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6ED36-F9D6-4411-9FFA-186600E6583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83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C15BE7-E016-46DF-835B-C008C5DE95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4009497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C15BE7-E016-46DF-835B-C008C5DE9512}"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985390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C15BE7-E016-46DF-835B-C008C5DE9512}"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2929521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0C15BE7-E016-46DF-835B-C008C5DE9512}" type="datetimeFigureOut">
              <a:rPr lang="en-US" smtClean="0"/>
              <a:t>8/14/2026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381340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0C15BE7-E016-46DF-835B-C008C5DE9512}" type="datetimeFigureOut">
              <a:rPr lang="en-US" smtClean="0"/>
              <a:t>8/14/2026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C66ED36-F9D6-4411-9FFA-186600E65830}" type="slidenum">
              <a:rPr lang="en-US" smtClean="0"/>
              <a:t>‹#›</a:t>
            </a:fld>
            <a:endParaRPr lang="en-US"/>
          </a:p>
        </p:txBody>
      </p:sp>
    </p:spTree>
    <p:extLst>
      <p:ext uri="{BB962C8B-B14F-4D97-AF65-F5344CB8AC3E}">
        <p14:creationId xmlns:p14="http://schemas.microsoft.com/office/powerpoint/2010/main" val="1588970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C15BE7-E016-46DF-835B-C008C5DE95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6ED36-F9D6-4411-9FFA-186600E65830}" type="slidenum">
              <a:rPr lang="en-US" smtClean="0"/>
              <a:t>‹#›</a:t>
            </a:fld>
            <a:endParaRPr lang="en-US"/>
          </a:p>
        </p:txBody>
      </p:sp>
    </p:spTree>
    <p:extLst>
      <p:ext uri="{BB962C8B-B14F-4D97-AF65-F5344CB8AC3E}">
        <p14:creationId xmlns:p14="http://schemas.microsoft.com/office/powerpoint/2010/main" val="98128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0C15BE7-E016-46DF-835B-C008C5DE9512}" type="datetimeFigureOut">
              <a:rPr lang="en-US" smtClean="0"/>
              <a:t>8/14/2026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C66ED36-F9D6-4411-9FFA-186600E6583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3317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FFA8B7-A7B2-A377-3FDC-286681E1E91E}"/>
              </a:ext>
            </a:extLst>
          </p:cNvPr>
          <p:cNvSpPr>
            <a:spLocks noGrp="1"/>
          </p:cNvSpPr>
          <p:nvPr>
            <p:ph type="ctrTitle"/>
          </p:nvPr>
        </p:nvSpPr>
        <p:spPr>
          <a:xfrm>
            <a:off x="6730000" y="639097"/>
            <a:ext cx="4813072" cy="3686015"/>
          </a:xfrm>
        </p:spPr>
        <p:txBody>
          <a:bodyPr>
            <a:normAutofit/>
          </a:bodyPr>
          <a:lstStyle/>
          <a:p>
            <a:r>
              <a:rPr lang="en-US" sz="7400" dirty="0"/>
              <a:t>BITCOIN</a:t>
            </a:r>
            <a:br>
              <a:rPr lang="en-US" sz="7400"/>
            </a:br>
            <a:r>
              <a:rPr lang="en-US" sz="7400"/>
              <a:t>Introduction</a:t>
            </a:r>
            <a:endParaRPr lang="en-US" sz="7400" dirty="0"/>
          </a:p>
        </p:txBody>
      </p:sp>
      <p:sp>
        <p:nvSpPr>
          <p:cNvPr id="3" name="Subtitle 2">
            <a:extLst>
              <a:ext uri="{FF2B5EF4-FFF2-40B4-BE49-F238E27FC236}">
                <a16:creationId xmlns:a16="http://schemas.microsoft.com/office/drawing/2014/main" id="{71C5A6AB-2891-97BE-A471-E03675105758}"/>
              </a:ext>
            </a:extLst>
          </p:cNvPr>
          <p:cNvSpPr>
            <a:spLocks noGrp="1"/>
          </p:cNvSpPr>
          <p:nvPr>
            <p:ph type="subTitle" idx="1"/>
          </p:nvPr>
        </p:nvSpPr>
        <p:spPr>
          <a:xfrm>
            <a:off x="6729999" y="4455621"/>
            <a:ext cx="4829101" cy="751645"/>
          </a:xfrm>
        </p:spPr>
        <p:txBody>
          <a:bodyPr>
            <a:normAutofit/>
          </a:bodyPr>
          <a:lstStyle/>
          <a:p>
            <a:r>
              <a:rPr lang="en-US" b="1" dirty="0">
                <a:solidFill>
                  <a:schemeClr val="tx1">
                    <a:lumMod val="85000"/>
                    <a:lumOff val="15000"/>
                  </a:schemeClr>
                </a:solidFill>
              </a:rPr>
              <a:t>Part 3:  Wallets</a:t>
            </a:r>
          </a:p>
        </p:txBody>
      </p:sp>
      <p:pic>
        <p:nvPicPr>
          <p:cNvPr id="5" name="Picture 4" descr="B sign on figures">
            <a:extLst>
              <a:ext uri="{FF2B5EF4-FFF2-40B4-BE49-F238E27FC236}">
                <a16:creationId xmlns:a16="http://schemas.microsoft.com/office/drawing/2014/main" id="{4FC9FAC2-D5BB-0182-9BCE-11F3E5F46CD4}"/>
              </a:ext>
            </a:extLst>
          </p:cNvPr>
          <p:cNvPicPr>
            <a:picLocks noChangeAspect="1"/>
          </p:cNvPicPr>
          <p:nvPr/>
        </p:nvPicPr>
        <p:blipFill>
          <a:blip r:embed="rId2"/>
          <a:srcRect l="17294" r="23816" b="-1"/>
          <a:stretch/>
        </p:blipFill>
        <p:spPr>
          <a:xfrm>
            <a:off x="1" y="10"/>
            <a:ext cx="6096000" cy="6857990"/>
          </a:xfrm>
          <a:prstGeom prst="rect">
            <a:avLst/>
          </a:prstGeom>
        </p:spPr>
      </p:pic>
      <p:cxnSp>
        <p:nvCxnSpPr>
          <p:cNvPr id="17" name="Straight Connector 16">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DF55184-2282-A30F-3509-E9C60F6994A3}"/>
              </a:ext>
            </a:extLst>
          </p:cNvPr>
          <p:cNvSpPr txBox="1"/>
          <p:nvPr/>
        </p:nvSpPr>
        <p:spPr>
          <a:xfrm>
            <a:off x="1" y="6172201"/>
            <a:ext cx="6096000" cy="685799"/>
          </a:xfrm>
          <a:prstGeom prst="rect">
            <a:avLst/>
          </a:prstGeom>
          <a:solidFill>
            <a:srgbClr val="000000">
              <a:alpha val="50000"/>
            </a:srgbClr>
          </a:solidFill>
          <a:ln>
            <a:noFill/>
          </a:ln>
        </p:spPr>
        <p:txBody>
          <a:bodyPr wrap="square" rtlCol="0">
            <a:noAutofit/>
          </a:bodyPr>
          <a:lstStyle/>
          <a:p>
            <a:pPr algn="ctr">
              <a:spcAft>
                <a:spcPts val="600"/>
              </a:spcAft>
            </a:pPr>
            <a:r>
              <a:rPr lang="en-US" sz="1300">
                <a:solidFill>
                  <a:srgbClr val="FFFFFF"/>
                </a:solidFill>
              </a:rPr>
              <a:t>Howard Minor</a:t>
            </a:r>
          </a:p>
        </p:txBody>
      </p:sp>
    </p:spTree>
    <p:extLst>
      <p:ext uri="{BB962C8B-B14F-4D97-AF65-F5344CB8AC3E}">
        <p14:creationId xmlns:p14="http://schemas.microsoft.com/office/powerpoint/2010/main" val="136300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BBC4-431C-DD30-D7F3-E1D84F0A105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635AD6-A7B8-DDEB-1DA9-1C485A538B03}"/>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EXCHANGE</a:t>
            </a:r>
          </a:p>
        </p:txBody>
      </p:sp>
      <p:sp>
        <p:nvSpPr>
          <p:cNvPr id="3" name="TextBox 2">
            <a:extLst>
              <a:ext uri="{FF2B5EF4-FFF2-40B4-BE49-F238E27FC236}">
                <a16:creationId xmlns:a16="http://schemas.microsoft.com/office/drawing/2014/main" id="{6AEE1536-5307-8DA9-9889-ED6C05269772}"/>
              </a:ext>
            </a:extLst>
          </p:cNvPr>
          <p:cNvSpPr txBox="1"/>
          <p:nvPr/>
        </p:nvSpPr>
        <p:spPr>
          <a:xfrm>
            <a:off x="594942" y="860356"/>
            <a:ext cx="10900372" cy="2862322"/>
          </a:xfrm>
          <a:prstGeom prst="rect">
            <a:avLst/>
          </a:prstGeom>
          <a:noFill/>
        </p:spPr>
        <p:txBody>
          <a:bodyPr wrap="square" rtlCol="0">
            <a:spAutoFit/>
          </a:bodyPr>
          <a:lstStyle/>
          <a:p>
            <a:pPr algn="l"/>
            <a:endParaRPr lang="en-US" sz="2000" b="0" i="0" dirty="0">
              <a:solidFill>
                <a:srgbClr val="333333"/>
              </a:solidFill>
              <a:effectLst/>
              <a:latin typeface="-apple-system"/>
            </a:endParaRPr>
          </a:p>
          <a:p>
            <a:pPr algn="l"/>
            <a:r>
              <a:rPr lang="en-US" sz="2000" b="0" i="0" dirty="0">
                <a:solidFill>
                  <a:srgbClr val="333333"/>
                </a:solidFill>
                <a:effectLst/>
                <a:latin typeface="-apple-system"/>
              </a:rPr>
              <a:t>A Bitcoin Exchange is an online banking service where Bitcoin is bought and sold from the open market.  Usually works like a brokerage website where cryptocurrencies are traded, bought, and sold much like stocks or investment funds.</a:t>
            </a:r>
          </a:p>
          <a:p>
            <a:pPr algn="l"/>
            <a:endParaRPr lang="en-US" sz="2000" dirty="0">
              <a:solidFill>
                <a:srgbClr val="333333"/>
              </a:solidFill>
              <a:latin typeface="-apple-system"/>
            </a:endParaRPr>
          </a:p>
          <a:p>
            <a:pPr algn="l"/>
            <a:r>
              <a:rPr lang="en-US" sz="2000" dirty="0">
                <a:solidFill>
                  <a:srgbClr val="333333"/>
                </a:solidFill>
                <a:latin typeface="-apple-system"/>
              </a:rPr>
              <a:t>Exchanges function as a </a:t>
            </a:r>
            <a:r>
              <a:rPr lang="en-US" sz="2000" u="sng" dirty="0">
                <a:solidFill>
                  <a:srgbClr val="333333"/>
                </a:solidFill>
                <a:latin typeface="-apple-system"/>
              </a:rPr>
              <a:t>hot custodial wallet </a:t>
            </a:r>
            <a:r>
              <a:rPr lang="en-US" sz="2000" dirty="0">
                <a:solidFill>
                  <a:srgbClr val="333333"/>
                </a:solidFill>
                <a:latin typeface="-apple-system"/>
              </a:rPr>
              <a:t>which has a feature to buy/sell/trade Bitcoin for another currency.</a:t>
            </a:r>
          </a:p>
          <a:p>
            <a:pPr algn="l"/>
            <a:endParaRPr lang="en-US" sz="2000" dirty="0">
              <a:solidFill>
                <a:srgbClr val="333333"/>
              </a:solidFill>
              <a:latin typeface="-apple-system"/>
            </a:endParaRPr>
          </a:p>
          <a:p>
            <a:pPr algn="l"/>
            <a:r>
              <a:rPr lang="en-US" sz="2000" dirty="0">
                <a:solidFill>
                  <a:srgbClr val="333333"/>
                </a:solidFill>
                <a:latin typeface="-apple-system"/>
              </a:rPr>
              <a:t>Exchanges have 4 core buttons:</a:t>
            </a:r>
            <a:endParaRPr lang="en-US" sz="2000" dirty="0"/>
          </a:p>
        </p:txBody>
      </p:sp>
      <p:graphicFrame>
        <p:nvGraphicFramePr>
          <p:cNvPr id="4" name="Table 3">
            <a:extLst>
              <a:ext uri="{FF2B5EF4-FFF2-40B4-BE49-F238E27FC236}">
                <a16:creationId xmlns:a16="http://schemas.microsoft.com/office/drawing/2014/main" id="{7E52E8F3-9C1D-A071-4F49-40A8AF73225D}"/>
              </a:ext>
            </a:extLst>
          </p:cNvPr>
          <p:cNvGraphicFramePr>
            <a:graphicFrameLocks noGrp="1"/>
          </p:cNvGraphicFramePr>
          <p:nvPr>
            <p:extLst>
              <p:ext uri="{D42A27DB-BD31-4B8C-83A1-F6EECF244321}">
                <p14:modId xmlns:p14="http://schemas.microsoft.com/office/powerpoint/2010/main" val="720882875"/>
              </p:ext>
            </p:extLst>
          </p:nvPr>
        </p:nvGraphicFramePr>
        <p:xfrm>
          <a:off x="1509564" y="3960003"/>
          <a:ext cx="7895053" cy="1854200"/>
        </p:xfrm>
        <a:graphic>
          <a:graphicData uri="http://schemas.openxmlformats.org/drawingml/2006/table">
            <a:tbl>
              <a:tblPr firstRow="1" bandRow="1">
                <a:tableStyleId>{5C22544A-7EE6-4342-B048-85BDC9FD1C3A}</a:tableStyleId>
              </a:tblPr>
              <a:tblGrid>
                <a:gridCol w="1068740">
                  <a:extLst>
                    <a:ext uri="{9D8B030D-6E8A-4147-A177-3AD203B41FA5}">
                      <a16:colId xmlns:a16="http://schemas.microsoft.com/office/drawing/2014/main" val="4040649719"/>
                    </a:ext>
                  </a:extLst>
                </a:gridCol>
                <a:gridCol w="6826313">
                  <a:extLst>
                    <a:ext uri="{9D8B030D-6E8A-4147-A177-3AD203B41FA5}">
                      <a16:colId xmlns:a16="http://schemas.microsoft.com/office/drawing/2014/main" val="3733597136"/>
                    </a:ext>
                  </a:extLst>
                </a:gridCol>
              </a:tblGrid>
              <a:tr h="370840">
                <a:tc>
                  <a:txBody>
                    <a:bodyPr/>
                    <a:lstStyle/>
                    <a:p>
                      <a:r>
                        <a:rPr lang="en-US" dirty="0"/>
                        <a:t>Action</a:t>
                      </a:r>
                    </a:p>
                  </a:txBody>
                  <a:tcPr/>
                </a:tc>
                <a:tc>
                  <a:txBody>
                    <a:bodyPr/>
                    <a:lstStyle/>
                    <a:p>
                      <a:r>
                        <a:rPr lang="en-US" dirty="0"/>
                        <a:t>Action</a:t>
                      </a:r>
                    </a:p>
                  </a:txBody>
                  <a:tcPr/>
                </a:tc>
                <a:extLst>
                  <a:ext uri="{0D108BD9-81ED-4DB2-BD59-A6C34878D82A}">
                    <a16:rowId xmlns:a16="http://schemas.microsoft.com/office/drawing/2014/main" val="2691916472"/>
                  </a:ext>
                </a:extLst>
              </a:tr>
              <a:tr h="370840">
                <a:tc>
                  <a:txBody>
                    <a:bodyPr/>
                    <a:lstStyle/>
                    <a:p>
                      <a:r>
                        <a:rPr lang="en-US" dirty="0"/>
                        <a:t>SEND</a:t>
                      </a:r>
                    </a:p>
                  </a:txBody>
                  <a:tcPr/>
                </a:tc>
                <a:tc>
                  <a:txBody>
                    <a:bodyPr/>
                    <a:lstStyle/>
                    <a:p>
                      <a:r>
                        <a:rPr lang="en-US" dirty="0"/>
                        <a:t>Allows the owner to send Bitcoin to another public address.</a:t>
                      </a:r>
                    </a:p>
                  </a:txBody>
                  <a:tcPr/>
                </a:tc>
                <a:extLst>
                  <a:ext uri="{0D108BD9-81ED-4DB2-BD59-A6C34878D82A}">
                    <a16:rowId xmlns:a16="http://schemas.microsoft.com/office/drawing/2014/main" val="2685065141"/>
                  </a:ext>
                </a:extLst>
              </a:tr>
              <a:tr h="370840">
                <a:tc>
                  <a:txBody>
                    <a:bodyPr/>
                    <a:lstStyle/>
                    <a:p>
                      <a:r>
                        <a:rPr lang="en-US" dirty="0"/>
                        <a:t>RECEIVE</a:t>
                      </a:r>
                    </a:p>
                  </a:txBody>
                  <a:tcPr/>
                </a:tc>
                <a:tc>
                  <a:txBody>
                    <a:bodyPr/>
                    <a:lstStyle/>
                    <a:p>
                      <a:r>
                        <a:rPr lang="en-US" dirty="0"/>
                        <a:t>Allows the owner to receive Bitcoin to the exchange wallet.</a:t>
                      </a:r>
                    </a:p>
                  </a:txBody>
                  <a:tcPr/>
                </a:tc>
                <a:extLst>
                  <a:ext uri="{0D108BD9-81ED-4DB2-BD59-A6C34878D82A}">
                    <a16:rowId xmlns:a16="http://schemas.microsoft.com/office/drawing/2014/main" val="2647268977"/>
                  </a:ext>
                </a:extLst>
              </a:tr>
              <a:tr h="370840">
                <a:tc>
                  <a:txBody>
                    <a:bodyPr/>
                    <a:lstStyle/>
                    <a:p>
                      <a:r>
                        <a:rPr lang="en-US" dirty="0"/>
                        <a:t>BUY</a:t>
                      </a:r>
                    </a:p>
                  </a:txBody>
                  <a:tcPr/>
                </a:tc>
                <a:tc>
                  <a:txBody>
                    <a:bodyPr/>
                    <a:lstStyle/>
                    <a:p>
                      <a:r>
                        <a:rPr lang="en-US" dirty="0"/>
                        <a:t>Buy Bitcoin to the exchange wallet using dollars or other currency.</a:t>
                      </a:r>
                    </a:p>
                  </a:txBody>
                  <a:tcPr/>
                </a:tc>
                <a:extLst>
                  <a:ext uri="{0D108BD9-81ED-4DB2-BD59-A6C34878D82A}">
                    <a16:rowId xmlns:a16="http://schemas.microsoft.com/office/drawing/2014/main" val="2322807971"/>
                  </a:ext>
                </a:extLst>
              </a:tr>
              <a:tr h="370840">
                <a:tc>
                  <a:txBody>
                    <a:bodyPr/>
                    <a:lstStyle/>
                    <a:p>
                      <a:r>
                        <a:rPr lang="en-US" dirty="0"/>
                        <a:t>SELL</a:t>
                      </a:r>
                    </a:p>
                  </a:txBody>
                  <a:tcPr/>
                </a:tc>
                <a:tc>
                  <a:txBody>
                    <a:bodyPr/>
                    <a:lstStyle/>
                    <a:p>
                      <a:r>
                        <a:rPr lang="en-US" dirty="0"/>
                        <a:t>Sell Bitcoin from the exchange wallet for dollars or other currency.</a:t>
                      </a:r>
                    </a:p>
                  </a:txBody>
                  <a:tcPr/>
                </a:tc>
                <a:extLst>
                  <a:ext uri="{0D108BD9-81ED-4DB2-BD59-A6C34878D82A}">
                    <a16:rowId xmlns:a16="http://schemas.microsoft.com/office/drawing/2014/main" val="2220521438"/>
                  </a:ext>
                </a:extLst>
              </a:tr>
            </a:tbl>
          </a:graphicData>
        </a:graphic>
      </p:graphicFrame>
    </p:spTree>
    <p:extLst>
      <p:ext uri="{BB962C8B-B14F-4D97-AF65-F5344CB8AC3E}">
        <p14:creationId xmlns:p14="http://schemas.microsoft.com/office/powerpoint/2010/main" val="1099058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E99F9-5A5F-5039-F4E3-D659D9E346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B0B26B-9F77-FA78-8EBB-9AA3258D69E8}"/>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EXCHANGE IMPORTANT FACTS</a:t>
            </a:r>
          </a:p>
        </p:txBody>
      </p:sp>
      <p:sp>
        <p:nvSpPr>
          <p:cNvPr id="3" name="TextBox 2">
            <a:extLst>
              <a:ext uri="{FF2B5EF4-FFF2-40B4-BE49-F238E27FC236}">
                <a16:creationId xmlns:a16="http://schemas.microsoft.com/office/drawing/2014/main" id="{4254A855-5E39-1E11-5D89-AD65ACD29C63}"/>
              </a:ext>
            </a:extLst>
          </p:cNvPr>
          <p:cNvSpPr txBox="1"/>
          <p:nvPr/>
        </p:nvSpPr>
        <p:spPr>
          <a:xfrm>
            <a:off x="594942" y="860356"/>
            <a:ext cx="10900372" cy="5078313"/>
          </a:xfrm>
          <a:prstGeom prst="rect">
            <a:avLst/>
          </a:prstGeom>
          <a:noFill/>
        </p:spPr>
        <p:txBody>
          <a:bodyPr wrap="square" rtlCol="0">
            <a:spAutoFit/>
          </a:bodyPr>
          <a:lstStyle/>
          <a:p>
            <a:pPr marL="342900" indent="-342900" algn="l">
              <a:buFont typeface="Arial" panose="020B0604020202020204" pitchFamily="34" charset="0"/>
              <a:buChar char="•"/>
            </a:pPr>
            <a:r>
              <a:rPr lang="en-US" dirty="0">
                <a:solidFill>
                  <a:srgbClr val="333333"/>
                </a:solidFill>
                <a:latin typeface="-apple-system"/>
              </a:rPr>
              <a:t>Exchanges require you to provide personal identification in order to buy/sell.  The Bitcoin network doesn’t care who you are, but the U.S. government and banking regulations do.  Therefore, any legitimate exchange in the United States MUST abide by standard banking security protocols:</a:t>
            </a:r>
          </a:p>
          <a:p>
            <a:pPr marL="1371600" lvl="2" indent="-457200">
              <a:buFont typeface="+mj-lt"/>
              <a:buAutoNum type="arabicPeriod"/>
            </a:pPr>
            <a:endParaRPr lang="en-US" dirty="0">
              <a:solidFill>
                <a:srgbClr val="333333"/>
              </a:solidFill>
              <a:latin typeface="-apple-system"/>
            </a:endParaRPr>
          </a:p>
          <a:p>
            <a:pPr marL="1371600" lvl="2" indent="-457200">
              <a:buFont typeface="+mj-lt"/>
              <a:buAutoNum type="arabicPeriod"/>
            </a:pPr>
            <a:r>
              <a:rPr lang="en-US" dirty="0">
                <a:solidFill>
                  <a:srgbClr val="333333"/>
                </a:solidFill>
                <a:latin typeface="-apple-system"/>
              </a:rPr>
              <a:t>KYC:  Know Your Customer</a:t>
            </a:r>
          </a:p>
          <a:p>
            <a:pPr marL="1371600" lvl="2" indent="-457200">
              <a:buFont typeface="+mj-lt"/>
              <a:buAutoNum type="arabicPeriod"/>
            </a:pPr>
            <a:r>
              <a:rPr lang="en-US" dirty="0">
                <a:solidFill>
                  <a:srgbClr val="333333"/>
                </a:solidFill>
                <a:latin typeface="-apple-system"/>
              </a:rPr>
              <a:t>AML:  Anti Money Laundering</a:t>
            </a:r>
          </a:p>
          <a:p>
            <a:pPr marL="1371600" lvl="2" indent="-457200">
              <a:buFont typeface="+mj-lt"/>
              <a:buAutoNum type="arabicPeriod"/>
            </a:pPr>
            <a:r>
              <a:rPr lang="en-US" dirty="0">
                <a:solidFill>
                  <a:srgbClr val="333333"/>
                </a:solidFill>
                <a:latin typeface="-apple-system"/>
              </a:rPr>
              <a:t>Taxes:  Most exchanges keep track of your sales and purchases and provide you (and the IRS) the necessary tax information to report any financial activity.</a:t>
            </a:r>
          </a:p>
          <a:p>
            <a:pPr algn="l"/>
            <a:endParaRPr lang="en-US" b="0" i="0" dirty="0">
              <a:solidFill>
                <a:srgbClr val="333333"/>
              </a:solidFill>
              <a:effectLst/>
              <a:latin typeface="-apple-system"/>
            </a:endParaRPr>
          </a:p>
          <a:p>
            <a:pPr marL="342900" indent="-342900" algn="l">
              <a:buFont typeface="Arial" panose="020B0604020202020204" pitchFamily="34" charset="0"/>
              <a:buChar char="•"/>
            </a:pPr>
            <a:r>
              <a:rPr lang="en-US" dirty="0">
                <a:solidFill>
                  <a:srgbClr val="333333"/>
                </a:solidFill>
                <a:latin typeface="-apple-system"/>
              </a:rPr>
              <a:t>Exchanges are obviously considered a Custodial Hot Wallet meaning the existence of the private key for your wallet resides with them.  You are trusting your Bitcoin to a website or business.  At any time, they can deny you access to their service and therefore your funds.</a:t>
            </a:r>
          </a:p>
          <a:p>
            <a:pPr marL="342900" indent="-342900" algn="l">
              <a:buFont typeface="Arial" panose="020B0604020202020204" pitchFamily="34" charset="0"/>
              <a:buChar char="•"/>
            </a:pPr>
            <a:endParaRPr lang="en-US" dirty="0">
              <a:solidFill>
                <a:srgbClr val="333333"/>
              </a:solidFill>
              <a:latin typeface="-apple-system"/>
            </a:endParaRPr>
          </a:p>
          <a:p>
            <a:pPr marL="342900" indent="-342900" algn="l">
              <a:buFont typeface="Arial" panose="020B0604020202020204" pitchFamily="34" charset="0"/>
              <a:buChar char="•"/>
            </a:pPr>
            <a:r>
              <a:rPr lang="en-US" dirty="0">
                <a:solidFill>
                  <a:srgbClr val="333333"/>
                </a:solidFill>
                <a:latin typeface="-apple-system"/>
              </a:rPr>
              <a:t>Any funds you keep on an exchange are always at risk from hacking, theft, or loss.  Exchange operations and custody is a complete matter of trust.  Is it a good idea to keep your passwords online?</a:t>
            </a:r>
          </a:p>
          <a:p>
            <a:pPr marL="342900" indent="-342900" algn="l">
              <a:buFont typeface="Arial" panose="020B0604020202020204" pitchFamily="34" charset="0"/>
              <a:buChar char="•"/>
            </a:pPr>
            <a:endParaRPr lang="en-US" b="0" i="0" dirty="0">
              <a:solidFill>
                <a:srgbClr val="333333"/>
              </a:solidFill>
              <a:effectLst/>
              <a:latin typeface="-apple-system"/>
            </a:endParaRPr>
          </a:p>
          <a:p>
            <a:pPr marL="342900" indent="-342900" algn="l">
              <a:buFont typeface="Arial" panose="020B0604020202020204" pitchFamily="34" charset="0"/>
              <a:buChar char="•"/>
            </a:pPr>
            <a:r>
              <a:rPr lang="en-US" b="0" i="0" dirty="0">
                <a:solidFill>
                  <a:srgbClr val="333333"/>
                </a:solidFill>
                <a:effectLst/>
                <a:latin typeface="-apple-system"/>
              </a:rPr>
              <a:t>Best Practice is to purchase Bitcoin from the </a:t>
            </a:r>
            <a:r>
              <a:rPr lang="en-US" dirty="0">
                <a:solidFill>
                  <a:srgbClr val="333333"/>
                </a:solidFill>
                <a:latin typeface="-apple-system"/>
              </a:rPr>
              <a:t>Exchange, and ‘Send’ to your own self custody wallet.  (Creating a transaction </a:t>
            </a:r>
            <a:r>
              <a:rPr lang="en-US">
                <a:solidFill>
                  <a:srgbClr val="333333"/>
                </a:solidFill>
                <a:latin typeface="-apple-system"/>
              </a:rPr>
              <a:t>from your </a:t>
            </a:r>
            <a:r>
              <a:rPr lang="en-US" dirty="0">
                <a:solidFill>
                  <a:srgbClr val="333333"/>
                </a:solidFill>
                <a:latin typeface="-apple-system"/>
              </a:rPr>
              <a:t>Exchange wallet address to your personal wallet address that YOU control.</a:t>
            </a:r>
            <a:endParaRPr lang="en-US" b="0" i="0" dirty="0">
              <a:solidFill>
                <a:srgbClr val="333333"/>
              </a:solidFill>
              <a:effectLst/>
              <a:latin typeface="-apple-system"/>
            </a:endParaRPr>
          </a:p>
        </p:txBody>
      </p:sp>
    </p:spTree>
    <p:extLst>
      <p:ext uri="{BB962C8B-B14F-4D97-AF65-F5344CB8AC3E}">
        <p14:creationId xmlns:p14="http://schemas.microsoft.com/office/powerpoint/2010/main" val="510562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E5015-1720-CA3F-EF2E-1D80CD2316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BA458DC-BA07-0A85-874D-3C79DF565196}"/>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COMMON EXCHANGES</a:t>
            </a:r>
          </a:p>
        </p:txBody>
      </p:sp>
      <p:sp>
        <p:nvSpPr>
          <p:cNvPr id="3" name="TextBox 2">
            <a:extLst>
              <a:ext uri="{FF2B5EF4-FFF2-40B4-BE49-F238E27FC236}">
                <a16:creationId xmlns:a16="http://schemas.microsoft.com/office/drawing/2014/main" id="{D4765EA5-C305-8ECF-FEAA-01397615B18E}"/>
              </a:ext>
            </a:extLst>
          </p:cNvPr>
          <p:cNvSpPr txBox="1"/>
          <p:nvPr/>
        </p:nvSpPr>
        <p:spPr>
          <a:xfrm>
            <a:off x="594942" y="860356"/>
            <a:ext cx="10900372" cy="400110"/>
          </a:xfrm>
          <a:prstGeom prst="rect">
            <a:avLst/>
          </a:prstGeom>
          <a:noFill/>
        </p:spPr>
        <p:txBody>
          <a:bodyPr wrap="square" rtlCol="0">
            <a:spAutoFit/>
          </a:bodyPr>
          <a:lstStyle/>
          <a:p>
            <a:pPr algn="l"/>
            <a:r>
              <a:rPr lang="en-US" sz="2000" b="0" i="0" dirty="0">
                <a:solidFill>
                  <a:srgbClr val="333333"/>
                </a:solidFill>
                <a:effectLst/>
                <a:latin typeface="-apple-system"/>
              </a:rPr>
              <a:t>Exchanges range widely in services, capabilities, customer support.</a:t>
            </a:r>
          </a:p>
        </p:txBody>
      </p:sp>
      <p:graphicFrame>
        <p:nvGraphicFramePr>
          <p:cNvPr id="4" name="Table 3">
            <a:extLst>
              <a:ext uri="{FF2B5EF4-FFF2-40B4-BE49-F238E27FC236}">
                <a16:creationId xmlns:a16="http://schemas.microsoft.com/office/drawing/2014/main" id="{5468D6D1-4A5D-6387-C327-1CDE41D0AA40}"/>
              </a:ext>
            </a:extLst>
          </p:cNvPr>
          <p:cNvGraphicFramePr>
            <a:graphicFrameLocks noGrp="1"/>
          </p:cNvGraphicFramePr>
          <p:nvPr>
            <p:extLst>
              <p:ext uri="{D42A27DB-BD31-4B8C-83A1-F6EECF244321}">
                <p14:modId xmlns:p14="http://schemas.microsoft.com/office/powerpoint/2010/main" val="3840496323"/>
              </p:ext>
            </p:extLst>
          </p:nvPr>
        </p:nvGraphicFramePr>
        <p:xfrm>
          <a:off x="594942" y="1513738"/>
          <a:ext cx="10665413" cy="2560320"/>
        </p:xfrm>
        <a:graphic>
          <a:graphicData uri="http://schemas.openxmlformats.org/drawingml/2006/table">
            <a:tbl>
              <a:tblPr firstRow="1" bandRow="1">
                <a:tableStyleId>{5C22544A-7EE6-4342-B048-85BDC9FD1C3A}</a:tableStyleId>
              </a:tblPr>
              <a:tblGrid>
                <a:gridCol w="3094939">
                  <a:extLst>
                    <a:ext uri="{9D8B030D-6E8A-4147-A177-3AD203B41FA5}">
                      <a16:colId xmlns:a16="http://schemas.microsoft.com/office/drawing/2014/main" val="2856172353"/>
                    </a:ext>
                  </a:extLst>
                </a:gridCol>
                <a:gridCol w="7570474">
                  <a:extLst>
                    <a:ext uri="{9D8B030D-6E8A-4147-A177-3AD203B41FA5}">
                      <a16:colId xmlns:a16="http://schemas.microsoft.com/office/drawing/2014/main" val="182152388"/>
                    </a:ext>
                  </a:extLst>
                </a:gridCol>
              </a:tblGrid>
              <a:tr h="0">
                <a:tc>
                  <a:txBody>
                    <a:bodyPr/>
                    <a:lstStyle/>
                    <a:p>
                      <a:r>
                        <a:rPr lang="en-US" dirty="0"/>
                        <a:t>Exchange</a:t>
                      </a:r>
                    </a:p>
                  </a:txBody>
                  <a:tcPr/>
                </a:tc>
                <a:tc>
                  <a:txBody>
                    <a:bodyPr/>
                    <a:lstStyle/>
                    <a:p>
                      <a:endParaRPr lang="en-US" dirty="0"/>
                    </a:p>
                  </a:txBody>
                  <a:tcPr/>
                </a:tc>
                <a:extLst>
                  <a:ext uri="{0D108BD9-81ED-4DB2-BD59-A6C34878D82A}">
                    <a16:rowId xmlns:a16="http://schemas.microsoft.com/office/drawing/2014/main" val="143227899"/>
                  </a:ext>
                </a:extLst>
              </a:tr>
              <a:tr h="255421">
                <a:tc>
                  <a:txBody>
                    <a:bodyPr/>
                    <a:lstStyle/>
                    <a:p>
                      <a:r>
                        <a:rPr lang="en-US" dirty="0" err="1"/>
                        <a:t>CashApp</a:t>
                      </a:r>
                      <a:endParaRPr lang="en-US" dirty="0"/>
                    </a:p>
                  </a:txBody>
                  <a:tcPr/>
                </a:tc>
                <a:tc>
                  <a:txBody>
                    <a:bodyPr/>
                    <a:lstStyle/>
                    <a:p>
                      <a:pPr marL="0" indent="0">
                        <a:buFont typeface="Arial" panose="020B0604020202020204" pitchFamily="34" charset="0"/>
                        <a:buNone/>
                      </a:pPr>
                      <a:r>
                        <a:rPr lang="en-US" dirty="0"/>
                        <a:t>Easily purchase Bitcoin directly from the application</a:t>
                      </a:r>
                    </a:p>
                  </a:txBody>
                  <a:tcPr/>
                </a:tc>
                <a:extLst>
                  <a:ext uri="{0D108BD9-81ED-4DB2-BD59-A6C34878D82A}">
                    <a16:rowId xmlns:a16="http://schemas.microsoft.com/office/drawing/2014/main" val="3003302873"/>
                  </a:ext>
                </a:extLst>
              </a:tr>
              <a:tr h="255421">
                <a:tc>
                  <a:txBody>
                    <a:bodyPr/>
                    <a:lstStyle/>
                    <a:p>
                      <a:r>
                        <a:rPr lang="en-US" dirty="0"/>
                        <a:t>Coinbase</a:t>
                      </a:r>
                    </a:p>
                  </a:txBody>
                  <a:tcPr/>
                </a:tc>
                <a:tc>
                  <a:txBody>
                    <a:bodyPr/>
                    <a:lstStyle/>
                    <a:p>
                      <a:pPr marL="0" indent="0">
                        <a:buFont typeface="Arial" panose="020B0604020202020204" pitchFamily="34" charset="0"/>
                        <a:buNone/>
                      </a:pPr>
                      <a:r>
                        <a:rPr lang="en-US" dirty="0"/>
                        <a:t>Larger exchange with multiple levels of features</a:t>
                      </a:r>
                    </a:p>
                  </a:txBody>
                  <a:tcPr/>
                </a:tc>
                <a:extLst>
                  <a:ext uri="{0D108BD9-81ED-4DB2-BD59-A6C34878D82A}">
                    <a16:rowId xmlns:a16="http://schemas.microsoft.com/office/drawing/2014/main" val="128374527"/>
                  </a:ext>
                </a:extLst>
              </a:tr>
              <a:tr h="255421">
                <a:tc>
                  <a:txBody>
                    <a:bodyPr/>
                    <a:lstStyle/>
                    <a:p>
                      <a:r>
                        <a:rPr lang="en-US" dirty="0"/>
                        <a:t>Kraken</a:t>
                      </a:r>
                    </a:p>
                  </a:txBody>
                  <a:tcPr/>
                </a:tc>
                <a:tc>
                  <a:txBody>
                    <a:bodyPr/>
                    <a:lstStyle/>
                    <a:p>
                      <a:pPr marL="0" indent="0">
                        <a:buFont typeface="Arial" panose="020B0604020202020204" pitchFamily="34" charset="0"/>
                        <a:buNone/>
                      </a:pPr>
                      <a:r>
                        <a:rPr lang="en-US" dirty="0"/>
                        <a:t>Larger exchange boasting excellent security</a:t>
                      </a:r>
                    </a:p>
                  </a:txBody>
                  <a:tcPr/>
                </a:tc>
                <a:extLst>
                  <a:ext uri="{0D108BD9-81ED-4DB2-BD59-A6C34878D82A}">
                    <a16:rowId xmlns:a16="http://schemas.microsoft.com/office/drawing/2014/main" val="1026559365"/>
                  </a:ext>
                </a:extLst>
              </a:tr>
              <a:tr h="255421">
                <a:tc>
                  <a:txBody>
                    <a:bodyPr/>
                    <a:lstStyle/>
                    <a:p>
                      <a:r>
                        <a:rPr lang="en-US" dirty="0"/>
                        <a:t>Strike</a:t>
                      </a:r>
                    </a:p>
                  </a:txBody>
                  <a:tcPr/>
                </a:tc>
                <a:tc>
                  <a:txBody>
                    <a:bodyPr/>
                    <a:lstStyle/>
                    <a:p>
                      <a:pPr marL="0" indent="0">
                        <a:buFont typeface="Arial" panose="020B0604020202020204" pitchFamily="34" charset="0"/>
                        <a:buNone/>
                      </a:pPr>
                      <a:r>
                        <a:rPr lang="en-US" dirty="0"/>
                        <a:t>Merged within Strike app wallet.  Offers Bitcoin only!</a:t>
                      </a:r>
                    </a:p>
                  </a:txBody>
                  <a:tcPr/>
                </a:tc>
                <a:extLst>
                  <a:ext uri="{0D108BD9-81ED-4DB2-BD59-A6C34878D82A}">
                    <a16:rowId xmlns:a16="http://schemas.microsoft.com/office/drawing/2014/main" val="1433284093"/>
                  </a:ext>
                </a:extLst>
              </a:tr>
              <a:tr h="255421">
                <a:tc>
                  <a:txBody>
                    <a:bodyPr/>
                    <a:lstStyle/>
                    <a:p>
                      <a:r>
                        <a:rPr lang="en-US" dirty="0"/>
                        <a:t>Gemini</a:t>
                      </a:r>
                    </a:p>
                  </a:txBody>
                  <a:tcPr/>
                </a:tc>
                <a:tc>
                  <a:txBody>
                    <a:bodyPr/>
                    <a:lstStyle/>
                    <a:p>
                      <a:pPr marL="0" indent="0">
                        <a:buFont typeface="Arial" panose="020B0604020202020204" pitchFamily="34" charset="0"/>
                        <a:buNone/>
                      </a:pPr>
                      <a:r>
                        <a:rPr lang="en-US" dirty="0"/>
                        <a:t>Popular U.S. based exchange started by the Winklevoss twins</a:t>
                      </a:r>
                    </a:p>
                  </a:txBody>
                  <a:tcPr/>
                </a:tc>
                <a:extLst>
                  <a:ext uri="{0D108BD9-81ED-4DB2-BD59-A6C34878D82A}">
                    <a16:rowId xmlns:a16="http://schemas.microsoft.com/office/drawing/2014/main" val="3067725147"/>
                  </a:ext>
                </a:extLst>
              </a:tr>
              <a:tr h="255421">
                <a:tc>
                  <a:txBody>
                    <a:bodyPr/>
                    <a:lstStyle/>
                    <a:p>
                      <a:r>
                        <a:rPr lang="en-US" dirty="0"/>
                        <a:t>River</a:t>
                      </a:r>
                    </a:p>
                  </a:txBody>
                  <a:tcPr/>
                </a:tc>
                <a:tc>
                  <a:txBody>
                    <a:bodyPr/>
                    <a:lstStyle/>
                    <a:p>
                      <a:pPr marL="0" indent="0">
                        <a:buFont typeface="Arial" panose="020B0604020202020204" pitchFamily="34" charset="0"/>
                        <a:buNone/>
                      </a:pPr>
                      <a:r>
                        <a:rPr lang="en-US" dirty="0"/>
                        <a:t>Excellent services and education.  Offers proof of reserves.  Bitcoin only!</a:t>
                      </a:r>
                    </a:p>
                  </a:txBody>
                  <a:tcPr/>
                </a:tc>
                <a:extLst>
                  <a:ext uri="{0D108BD9-81ED-4DB2-BD59-A6C34878D82A}">
                    <a16:rowId xmlns:a16="http://schemas.microsoft.com/office/drawing/2014/main" val="415265858"/>
                  </a:ext>
                </a:extLst>
              </a:tr>
            </a:tbl>
          </a:graphicData>
        </a:graphic>
      </p:graphicFrame>
    </p:spTree>
    <p:extLst>
      <p:ext uri="{BB962C8B-B14F-4D97-AF65-F5344CB8AC3E}">
        <p14:creationId xmlns:p14="http://schemas.microsoft.com/office/powerpoint/2010/main" val="89825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10BE2-5A8A-2A2F-E8EA-11BE5DD068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DCB8791-E4D1-B074-FF69-3628A8C3D2DB}"/>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BITCOIN ETF</a:t>
            </a:r>
          </a:p>
        </p:txBody>
      </p:sp>
      <p:sp>
        <p:nvSpPr>
          <p:cNvPr id="3" name="TextBox 2">
            <a:extLst>
              <a:ext uri="{FF2B5EF4-FFF2-40B4-BE49-F238E27FC236}">
                <a16:creationId xmlns:a16="http://schemas.microsoft.com/office/drawing/2014/main" id="{D497E852-7DE5-9964-FE46-C028BE1BF663}"/>
              </a:ext>
            </a:extLst>
          </p:cNvPr>
          <p:cNvSpPr txBox="1"/>
          <p:nvPr/>
        </p:nvSpPr>
        <p:spPr>
          <a:xfrm>
            <a:off x="594942" y="860356"/>
            <a:ext cx="10900372" cy="2862322"/>
          </a:xfrm>
          <a:prstGeom prst="rect">
            <a:avLst/>
          </a:prstGeom>
          <a:noFill/>
        </p:spPr>
        <p:txBody>
          <a:bodyPr wrap="square" rtlCol="0">
            <a:spAutoFit/>
          </a:bodyPr>
          <a:lstStyle/>
          <a:p>
            <a:pPr algn="l"/>
            <a:endParaRPr lang="en-US" sz="2000" b="0" i="0" dirty="0">
              <a:solidFill>
                <a:srgbClr val="333333"/>
              </a:solidFill>
              <a:effectLst/>
              <a:latin typeface="-apple-system"/>
            </a:endParaRPr>
          </a:p>
          <a:p>
            <a:pPr algn="l"/>
            <a:r>
              <a:rPr lang="en-US" sz="2000" b="0" i="0" dirty="0">
                <a:solidFill>
                  <a:srgbClr val="333333"/>
                </a:solidFill>
                <a:effectLst/>
                <a:latin typeface="-apple-system"/>
              </a:rPr>
              <a:t>Available in January 2024, Bitcoin ETF funds are available by many brokerage accounts and investment portfolios.   Purchasing shares in a Bitcoin ETF is equivalent to buying spot Bitcoin which is held in ownership of the fund.</a:t>
            </a:r>
          </a:p>
          <a:p>
            <a:pPr algn="l"/>
            <a:endParaRPr lang="en-US" sz="2000" dirty="0">
              <a:solidFill>
                <a:srgbClr val="333333"/>
              </a:solidFill>
              <a:latin typeface="-apple-system"/>
            </a:endParaRPr>
          </a:p>
          <a:p>
            <a:pPr algn="l"/>
            <a:r>
              <a:rPr lang="en-US" sz="2000" b="0" i="0">
                <a:solidFill>
                  <a:srgbClr val="333333"/>
                </a:solidFill>
                <a:effectLst/>
                <a:latin typeface="-apple-system"/>
              </a:rPr>
              <a:t>They currently do </a:t>
            </a:r>
            <a:r>
              <a:rPr lang="en-US" sz="2000" b="0" i="0" dirty="0">
                <a:solidFill>
                  <a:srgbClr val="333333"/>
                </a:solidFill>
                <a:effectLst/>
                <a:latin typeface="-apple-system"/>
              </a:rPr>
              <a:t>NOT allow Send/Receive, but function as an easy way to add Bitcoin ownership without the complexities and risk of self custody, wallets, and related banking permissions.</a:t>
            </a:r>
          </a:p>
          <a:p>
            <a:pPr algn="l"/>
            <a:endParaRPr lang="en-US" sz="2000" dirty="0">
              <a:solidFill>
                <a:srgbClr val="333333"/>
              </a:solidFill>
              <a:latin typeface="-apple-system"/>
            </a:endParaRPr>
          </a:p>
          <a:p>
            <a:pPr algn="l"/>
            <a:r>
              <a:rPr lang="en-US" sz="2000" b="0" i="0" dirty="0">
                <a:solidFill>
                  <a:srgbClr val="333333"/>
                </a:solidFill>
                <a:effectLst/>
                <a:latin typeface="-apple-system"/>
              </a:rPr>
              <a:t>Examples of primary ETFs:</a:t>
            </a:r>
          </a:p>
        </p:txBody>
      </p:sp>
      <p:graphicFrame>
        <p:nvGraphicFramePr>
          <p:cNvPr id="4" name="Table 3">
            <a:extLst>
              <a:ext uri="{FF2B5EF4-FFF2-40B4-BE49-F238E27FC236}">
                <a16:creationId xmlns:a16="http://schemas.microsoft.com/office/drawing/2014/main" id="{AB5A25C1-E05E-780C-4D5A-00E4F052FC3C}"/>
              </a:ext>
            </a:extLst>
          </p:cNvPr>
          <p:cNvGraphicFramePr>
            <a:graphicFrameLocks noGrp="1"/>
          </p:cNvGraphicFramePr>
          <p:nvPr>
            <p:extLst>
              <p:ext uri="{D42A27DB-BD31-4B8C-83A1-F6EECF244321}">
                <p14:modId xmlns:p14="http://schemas.microsoft.com/office/powerpoint/2010/main" val="3141601153"/>
              </p:ext>
            </p:extLst>
          </p:nvPr>
        </p:nvGraphicFramePr>
        <p:xfrm>
          <a:off x="3540410" y="4132684"/>
          <a:ext cx="4074275" cy="1463040"/>
        </p:xfrm>
        <a:graphic>
          <a:graphicData uri="http://schemas.openxmlformats.org/drawingml/2006/table">
            <a:tbl>
              <a:tblPr firstRow="1" bandRow="1">
                <a:tableStyleId>{5C22544A-7EE6-4342-B048-85BDC9FD1C3A}</a:tableStyleId>
              </a:tblPr>
              <a:tblGrid>
                <a:gridCol w="987044">
                  <a:extLst>
                    <a:ext uri="{9D8B030D-6E8A-4147-A177-3AD203B41FA5}">
                      <a16:colId xmlns:a16="http://schemas.microsoft.com/office/drawing/2014/main" val="2856172353"/>
                    </a:ext>
                  </a:extLst>
                </a:gridCol>
                <a:gridCol w="3087231">
                  <a:extLst>
                    <a:ext uri="{9D8B030D-6E8A-4147-A177-3AD203B41FA5}">
                      <a16:colId xmlns:a16="http://schemas.microsoft.com/office/drawing/2014/main" val="182152388"/>
                    </a:ext>
                  </a:extLst>
                </a:gridCol>
              </a:tblGrid>
              <a:tr h="0">
                <a:tc>
                  <a:txBody>
                    <a:bodyPr/>
                    <a:lstStyle/>
                    <a:p>
                      <a:r>
                        <a:rPr lang="en-US" dirty="0"/>
                        <a:t>Ticker</a:t>
                      </a:r>
                    </a:p>
                  </a:txBody>
                  <a:tcPr/>
                </a:tc>
                <a:tc>
                  <a:txBody>
                    <a:bodyPr/>
                    <a:lstStyle/>
                    <a:p>
                      <a:r>
                        <a:rPr lang="en-US" dirty="0"/>
                        <a:t>Asset Manager</a:t>
                      </a:r>
                    </a:p>
                  </a:txBody>
                  <a:tcPr/>
                </a:tc>
                <a:extLst>
                  <a:ext uri="{0D108BD9-81ED-4DB2-BD59-A6C34878D82A}">
                    <a16:rowId xmlns:a16="http://schemas.microsoft.com/office/drawing/2014/main" val="143227899"/>
                  </a:ext>
                </a:extLst>
              </a:tr>
              <a:tr h="255421">
                <a:tc>
                  <a:txBody>
                    <a:bodyPr/>
                    <a:lstStyle/>
                    <a:p>
                      <a:r>
                        <a:rPr lang="en-US" dirty="0"/>
                        <a:t>IBIT</a:t>
                      </a:r>
                    </a:p>
                  </a:txBody>
                  <a:tcPr/>
                </a:tc>
                <a:tc>
                  <a:txBody>
                    <a:bodyPr/>
                    <a:lstStyle/>
                    <a:p>
                      <a:pPr marL="0" indent="0">
                        <a:buFont typeface="Arial" panose="020B0604020202020204" pitchFamily="34" charset="0"/>
                        <a:buNone/>
                      </a:pPr>
                      <a:r>
                        <a:rPr lang="en-US" dirty="0"/>
                        <a:t>Blackrock</a:t>
                      </a:r>
                    </a:p>
                  </a:txBody>
                  <a:tcPr/>
                </a:tc>
                <a:extLst>
                  <a:ext uri="{0D108BD9-81ED-4DB2-BD59-A6C34878D82A}">
                    <a16:rowId xmlns:a16="http://schemas.microsoft.com/office/drawing/2014/main" val="3003302873"/>
                  </a:ext>
                </a:extLst>
              </a:tr>
              <a:tr h="255421">
                <a:tc>
                  <a:txBody>
                    <a:bodyPr/>
                    <a:lstStyle/>
                    <a:p>
                      <a:r>
                        <a:rPr lang="en-US" dirty="0"/>
                        <a:t>FBTC</a:t>
                      </a:r>
                    </a:p>
                  </a:txBody>
                  <a:tcPr/>
                </a:tc>
                <a:tc>
                  <a:txBody>
                    <a:bodyPr/>
                    <a:lstStyle/>
                    <a:p>
                      <a:pPr marL="0" indent="0">
                        <a:buFont typeface="Arial" panose="020B0604020202020204" pitchFamily="34" charset="0"/>
                        <a:buNone/>
                      </a:pPr>
                      <a:r>
                        <a:rPr lang="en-US" dirty="0"/>
                        <a:t>Fidelity</a:t>
                      </a:r>
                    </a:p>
                  </a:txBody>
                  <a:tcPr/>
                </a:tc>
                <a:extLst>
                  <a:ext uri="{0D108BD9-81ED-4DB2-BD59-A6C34878D82A}">
                    <a16:rowId xmlns:a16="http://schemas.microsoft.com/office/drawing/2014/main" val="128374527"/>
                  </a:ext>
                </a:extLst>
              </a:tr>
              <a:tr h="255421">
                <a:tc>
                  <a:txBody>
                    <a:bodyPr/>
                    <a:lstStyle/>
                    <a:p>
                      <a:r>
                        <a:rPr lang="en-US" dirty="0"/>
                        <a:t>GBTC</a:t>
                      </a:r>
                    </a:p>
                  </a:txBody>
                  <a:tcPr/>
                </a:tc>
                <a:tc>
                  <a:txBody>
                    <a:bodyPr/>
                    <a:lstStyle/>
                    <a:p>
                      <a:pPr marL="0" indent="0">
                        <a:buFont typeface="Arial" panose="020B0604020202020204" pitchFamily="34" charset="0"/>
                        <a:buNone/>
                      </a:pPr>
                      <a:r>
                        <a:rPr lang="en-US" dirty="0"/>
                        <a:t>Grayscale</a:t>
                      </a:r>
                    </a:p>
                  </a:txBody>
                  <a:tcPr/>
                </a:tc>
                <a:extLst>
                  <a:ext uri="{0D108BD9-81ED-4DB2-BD59-A6C34878D82A}">
                    <a16:rowId xmlns:a16="http://schemas.microsoft.com/office/drawing/2014/main" val="1026559365"/>
                  </a:ext>
                </a:extLst>
              </a:tr>
            </a:tbl>
          </a:graphicData>
        </a:graphic>
      </p:graphicFrame>
    </p:spTree>
    <p:extLst>
      <p:ext uri="{BB962C8B-B14F-4D97-AF65-F5344CB8AC3E}">
        <p14:creationId xmlns:p14="http://schemas.microsoft.com/office/powerpoint/2010/main" val="3896575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0951C-E15F-B6C0-CD3C-2C5976A95B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308EBCD-9A93-8BFA-A8D4-14BB7E7E22A2}"/>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WALLET WORKSHOP TIME!!!</a:t>
            </a:r>
          </a:p>
        </p:txBody>
      </p:sp>
      <p:sp>
        <p:nvSpPr>
          <p:cNvPr id="3" name="TextBox 2">
            <a:extLst>
              <a:ext uri="{FF2B5EF4-FFF2-40B4-BE49-F238E27FC236}">
                <a16:creationId xmlns:a16="http://schemas.microsoft.com/office/drawing/2014/main" id="{ACBFE91E-02E8-DB4C-F731-842E7F38210C}"/>
              </a:ext>
            </a:extLst>
          </p:cNvPr>
          <p:cNvSpPr txBox="1"/>
          <p:nvPr/>
        </p:nvSpPr>
        <p:spPr>
          <a:xfrm>
            <a:off x="594942" y="860355"/>
            <a:ext cx="9528772" cy="3477875"/>
          </a:xfrm>
          <a:prstGeom prst="rect">
            <a:avLst/>
          </a:prstGeom>
          <a:noFill/>
        </p:spPr>
        <p:txBody>
          <a:bodyPr wrap="square" rtlCol="0">
            <a:spAutoFit/>
          </a:bodyPr>
          <a:lstStyle/>
          <a:p>
            <a:pPr algn="l"/>
            <a:r>
              <a:rPr lang="en-US" sz="2000" dirty="0">
                <a:solidFill>
                  <a:srgbClr val="333333"/>
                </a:solidFill>
                <a:latin typeface="-apple-system"/>
              </a:rPr>
              <a:t>Examples of easy first-time wallets:</a:t>
            </a:r>
          </a:p>
          <a:p>
            <a:pPr algn="l"/>
            <a:endParaRPr lang="en-US" sz="2000" b="0" i="0" dirty="0">
              <a:solidFill>
                <a:srgbClr val="333333"/>
              </a:solidFill>
              <a:effectLst/>
              <a:latin typeface="-apple-system"/>
            </a:endParaRPr>
          </a:p>
          <a:p>
            <a:pPr algn="l"/>
            <a:r>
              <a:rPr lang="en-US" sz="2000" dirty="0">
                <a:solidFill>
                  <a:srgbClr val="333333"/>
                </a:solidFill>
                <a:latin typeface="-apple-system"/>
              </a:rPr>
              <a:t>Both are available on the Apple Store and Google Play</a:t>
            </a:r>
          </a:p>
          <a:p>
            <a:pPr algn="l"/>
            <a:endParaRPr lang="en-US" sz="2000" dirty="0">
              <a:solidFill>
                <a:srgbClr val="333333"/>
              </a:solidFill>
              <a:latin typeface="-apple-system"/>
            </a:endParaRPr>
          </a:p>
          <a:p>
            <a:pPr algn="l"/>
            <a:r>
              <a:rPr lang="en-US" sz="2000" dirty="0">
                <a:solidFill>
                  <a:srgbClr val="333333"/>
                </a:solidFill>
                <a:latin typeface="-apple-system"/>
              </a:rPr>
              <a:t>Both have ability to send/receive using either the Bitcoin main chain or Lightning Network</a:t>
            </a:r>
          </a:p>
          <a:p>
            <a:pPr algn="l"/>
            <a:endParaRPr lang="en-US" sz="4000" dirty="0">
              <a:solidFill>
                <a:srgbClr val="333333"/>
              </a:solidFill>
              <a:latin typeface="-apple-system"/>
            </a:endParaRPr>
          </a:p>
          <a:p>
            <a:pPr algn="l"/>
            <a:r>
              <a:rPr lang="en-US" sz="4000" dirty="0">
                <a:solidFill>
                  <a:srgbClr val="333333"/>
                </a:solidFill>
                <a:latin typeface="-apple-system"/>
              </a:rPr>
              <a:t>						</a:t>
            </a:r>
            <a:r>
              <a:rPr lang="en-US" sz="4000" b="1" dirty="0">
                <a:solidFill>
                  <a:srgbClr val="333333"/>
                </a:solidFill>
                <a:latin typeface="-apple-system"/>
              </a:rPr>
              <a:t>	</a:t>
            </a:r>
            <a:endParaRPr lang="en-US" sz="4000" b="1" i="0" dirty="0">
              <a:solidFill>
                <a:srgbClr val="333333"/>
              </a:solidFill>
              <a:effectLst/>
              <a:latin typeface="-apple-system"/>
            </a:endParaRPr>
          </a:p>
          <a:p>
            <a:pPr algn="l"/>
            <a:endParaRPr lang="en-US" sz="2000" dirty="0">
              <a:solidFill>
                <a:srgbClr val="333333"/>
              </a:solidFill>
              <a:latin typeface="-apple-system"/>
            </a:endParaRPr>
          </a:p>
          <a:p>
            <a:pPr algn="l"/>
            <a:endParaRPr lang="en-US" sz="2000" b="0" i="0" dirty="0">
              <a:solidFill>
                <a:srgbClr val="333333"/>
              </a:solidFill>
              <a:effectLst/>
              <a:latin typeface="-apple-system"/>
            </a:endParaRPr>
          </a:p>
        </p:txBody>
      </p:sp>
      <p:pic>
        <p:nvPicPr>
          <p:cNvPr id="7" name="Picture 6">
            <a:extLst>
              <a:ext uri="{FF2B5EF4-FFF2-40B4-BE49-F238E27FC236}">
                <a16:creationId xmlns:a16="http://schemas.microsoft.com/office/drawing/2014/main" id="{66448E16-900A-3E04-A6D1-D929865DC77D}"/>
              </a:ext>
            </a:extLst>
          </p:cNvPr>
          <p:cNvPicPr>
            <a:picLocks noChangeAspect="1"/>
          </p:cNvPicPr>
          <p:nvPr/>
        </p:nvPicPr>
        <p:blipFill>
          <a:blip r:embed="rId2"/>
          <a:stretch>
            <a:fillRect/>
          </a:stretch>
        </p:blipFill>
        <p:spPr>
          <a:xfrm>
            <a:off x="1030547" y="3397154"/>
            <a:ext cx="4029075" cy="1571625"/>
          </a:xfrm>
          <a:prstGeom prst="rect">
            <a:avLst/>
          </a:prstGeom>
        </p:spPr>
      </p:pic>
      <p:pic>
        <p:nvPicPr>
          <p:cNvPr id="9" name="Picture 8">
            <a:extLst>
              <a:ext uri="{FF2B5EF4-FFF2-40B4-BE49-F238E27FC236}">
                <a16:creationId xmlns:a16="http://schemas.microsoft.com/office/drawing/2014/main" id="{FC480575-B056-C17F-02DD-9DC5ABC5620F}"/>
              </a:ext>
            </a:extLst>
          </p:cNvPr>
          <p:cNvPicPr>
            <a:picLocks noChangeAspect="1"/>
          </p:cNvPicPr>
          <p:nvPr/>
        </p:nvPicPr>
        <p:blipFill>
          <a:blip r:embed="rId3"/>
          <a:stretch>
            <a:fillRect/>
          </a:stretch>
        </p:blipFill>
        <p:spPr>
          <a:xfrm>
            <a:off x="5961789" y="3563842"/>
            <a:ext cx="4867275" cy="1238250"/>
          </a:xfrm>
          <a:prstGeom prst="rect">
            <a:avLst/>
          </a:prstGeom>
        </p:spPr>
      </p:pic>
    </p:spTree>
    <p:extLst>
      <p:ext uri="{BB962C8B-B14F-4D97-AF65-F5344CB8AC3E}">
        <p14:creationId xmlns:p14="http://schemas.microsoft.com/office/powerpoint/2010/main" val="3024522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A43E-069F-B7EF-E9E7-5A90BC9D1C6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5BF6A62-56AA-69C2-546E-FC47C53BE87C}"/>
              </a:ext>
            </a:extLst>
          </p:cNvPr>
          <p:cNvSpPr txBox="1"/>
          <p:nvPr/>
        </p:nvSpPr>
        <p:spPr>
          <a:xfrm>
            <a:off x="461727" y="217283"/>
            <a:ext cx="7945673" cy="523220"/>
          </a:xfrm>
          <a:prstGeom prst="rect">
            <a:avLst/>
          </a:prstGeom>
          <a:solidFill>
            <a:schemeClr val="accent1">
              <a:lumMod val="20000"/>
              <a:lumOff val="80000"/>
            </a:schemeClr>
          </a:solidFill>
        </p:spPr>
        <p:txBody>
          <a:bodyPr wrap="square" rtlCol="0">
            <a:spAutoFit/>
          </a:bodyPr>
          <a:lstStyle/>
          <a:p>
            <a:r>
              <a:rPr lang="en-US" sz="2800" dirty="0"/>
              <a:t>STRIKE</a:t>
            </a:r>
          </a:p>
        </p:txBody>
      </p:sp>
      <p:sp>
        <p:nvSpPr>
          <p:cNvPr id="3" name="TextBox 2">
            <a:extLst>
              <a:ext uri="{FF2B5EF4-FFF2-40B4-BE49-F238E27FC236}">
                <a16:creationId xmlns:a16="http://schemas.microsoft.com/office/drawing/2014/main" id="{A9510038-06A1-1D4C-A55D-5F66C77F2B69}"/>
              </a:ext>
            </a:extLst>
          </p:cNvPr>
          <p:cNvSpPr txBox="1"/>
          <p:nvPr/>
        </p:nvSpPr>
        <p:spPr>
          <a:xfrm>
            <a:off x="594942" y="860355"/>
            <a:ext cx="9528772" cy="707886"/>
          </a:xfrm>
          <a:prstGeom prst="rect">
            <a:avLst/>
          </a:prstGeom>
          <a:noFill/>
        </p:spPr>
        <p:txBody>
          <a:bodyPr wrap="square" rtlCol="0">
            <a:spAutoFit/>
          </a:bodyPr>
          <a:lstStyle/>
          <a:p>
            <a:pPr algn="l"/>
            <a:r>
              <a:rPr lang="en-US" sz="2000" dirty="0">
                <a:solidFill>
                  <a:srgbClr val="333333"/>
                </a:solidFill>
                <a:latin typeface="-apple-system"/>
              </a:rPr>
              <a:t>STRIKE is an example of what can be possible when combining traditional banking services with the underlying permissionless base layer of the Bitcoin Network. </a:t>
            </a:r>
          </a:p>
        </p:txBody>
      </p:sp>
      <p:pic>
        <p:nvPicPr>
          <p:cNvPr id="2050" name="Picture 2" descr="Strike Logo">
            <a:extLst>
              <a:ext uri="{FF2B5EF4-FFF2-40B4-BE49-F238E27FC236}">
                <a16:creationId xmlns:a16="http://schemas.microsoft.com/office/drawing/2014/main" id="{DB09C39B-CA9A-D92B-5B9A-8D9780BFD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9648" y="215618"/>
            <a:ext cx="2179392" cy="6447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97E13EA2-1039-2B66-4709-6B8AD7915FF7}"/>
              </a:ext>
            </a:extLst>
          </p:cNvPr>
          <p:cNvGraphicFramePr>
            <a:graphicFrameLocks noGrp="1"/>
          </p:cNvGraphicFramePr>
          <p:nvPr>
            <p:extLst>
              <p:ext uri="{D42A27DB-BD31-4B8C-83A1-F6EECF244321}">
                <p14:modId xmlns:p14="http://schemas.microsoft.com/office/powerpoint/2010/main" val="3923429876"/>
              </p:ext>
            </p:extLst>
          </p:nvPr>
        </p:nvGraphicFramePr>
        <p:xfrm>
          <a:off x="594942" y="1846684"/>
          <a:ext cx="10723298" cy="4023360"/>
        </p:xfrm>
        <a:graphic>
          <a:graphicData uri="http://schemas.openxmlformats.org/drawingml/2006/table">
            <a:tbl>
              <a:tblPr firstRow="1" bandRow="1">
                <a:tableStyleId>{5C22544A-7EE6-4342-B048-85BDC9FD1C3A}</a:tableStyleId>
              </a:tblPr>
              <a:tblGrid>
                <a:gridCol w="2597853">
                  <a:extLst>
                    <a:ext uri="{9D8B030D-6E8A-4147-A177-3AD203B41FA5}">
                      <a16:colId xmlns:a16="http://schemas.microsoft.com/office/drawing/2014/main" val="2856172353"/>
                    </a:ext>
                  </a:extLst>
                </a:gridCol>
                <a:gridCol w="8125445">
                  <a:extLst>
                    <a:ext uri="{9D8B030D-6E8A-4147-A177-3AD203B41FA5}">
                      <a16:colId xmlns:a16="http://schemas.microsoft.com/office/drawing/2014/main" val="182152388"/>
                    </a:ext>
                  </a:extLst>
                </a:gridCol>
              </a:tblGrid>
              <a:tr h="0">
                <a:tc>
                  <a:txBody>
                    <a:bodyPr/>
                    <a:lstStyle/>
                    <a:p>
                      <a:r>
                        <a:rPr lang="en-US" dirty="0"/>
                        <a:t>Feature</a:t>
                      </a:r>
                    </a:p>
                  </a:txBody>
                  <a:tcPr/>
                </a:tc>
                <a:tc>
                  <a:txBody>
                    <a:bodyPr/>
                    <a:lstStyle/>
                    <a:p>
                      <a:r>
                        <a:rPr lang="en-US" dirty="0"/>
                        <a:t>Notes</a:t>
                      </a:r>
                    </a:p>
                  </a:txBody>
                  <a:tcPr/>
                </a:tc>
                <a:extLst>
                  <a:ext uri="{0D108BD9-81ED-4DB2-BD59-A6C34878D82A}">
                    <a16:rowId xmlns:a16="http://schemas.microsoft.com/office/drawing/2014/main" val="143227899"/>
                  </a:ext>
                </a:extLst>
              </a:tr>
              <a:tr h="255421">
                <a:tc>
                  <a:txBody>
                    <a:bodyPr/>
                    <a:lstStyle/>
                    <a:p>
                      <a:r>
                        <a:rPr lang="en-US" dirty="0"/>
                        <a:t>Custodial Wallet:</a:t>
                      </a:r>
                    </a:p>
                  </a:txBody>
                  <a:tcPr/>
                </a:tc>
                <a:tc>
                  <a:txBody>
                    <a:bodyPr/>
                    <a:lstStyle/>
                    <a:p>
                      <a:pPr marL="0" indent="0">
                        <a:buFont typeface="Arial" panose="020B0604020202020204" pitchFamily="34" charset="0"/>
                        <a:buNone/>
                      </a:pPr>
                      <a:r>
                        <a:rPr lang="en-US" dirty="0"/>
                        <a:t>Company controls the private key, you do not!    (Tradeoff)</a:t>
                      </a:r>
                    </a:p>
                  </a:txBody>
                  <a:tcPr/>
                </a:tc>
                <a:extLst>
                  <a:ext uri="{0D108BD9-81ED-4DB2-BD59-A6C34878D82A}">
                    <a16:rowId xmlns:a16="http://schemas.microsoft.com/office/drawing/2014/main" val="3003302873"/>
                  </a:ext>
                </a:extLst>
              </a:tr>
              <a:tr h="255421">
                <a:tc>
                  <a:txBody>
                    <a:bodyPr/>
                    <a:lstStyle/>
                    <a:p>
                      <a:r>
                        <a:rPr lang="en-US" dirty="0"/>
                        <a:t>Exchange:</a:t>
                      </a:r>
                    </a:p>
                  </a:txBody>
                  <a:tcPr/>
                </a:tc>
                <a:tc>
                  <a:txBody>
                    <a:bodyPr/>
                    <a:lstStyle/>
                    <a:p>
                      <a:pPr marL="0" indent="0">
                        <a:buFont typeface="Arial" panose="020B0604020202020204" pitchFamily="34" charset="0"/>
                        <a:buNone/>
                      </a:pPr>
                      <a:r>
                        <a:rPr lang="en-US" dirty="0"/>
                        <a:t>Can Buy/Sell Bitcoin.  This functionality requires KYC protocols, therefore you must register and verify your identity like any banking service.   </a:t>
                      </a:r>
                    </a:p>
                    <a:p>
                      <a:pPr marL="0" indent="0">
                        <a:buFont typeface="Arial" panose="020B0604020202020204" pitchFamily="34" charset="0"/>
                        <a:buNone/>
                      </a:pPr>
                      <a:r>
                        <a:rPr lang="en-US" dirty="0"/>
                        <a:t>Has </a:t>
                      </a:r>
                      <a:r>
                        <a:rPr lang="en-US"/>
                        <a:t>a standard </a:t>
                      </a:r>
                      <a:r>
                        <a:rPr lang="en-US" dirty="0"/>
                        <a:t>link between the exchange and your traditional bank account.</a:t>
                      </a:r>
                    </a:p>
                  </a:txBody>
                  <a:tcPr/>
                </a:tc>
                <a:extLst>
                  <a:ext uri="{0D108BD9-81ED-4DB2-BD59-A6C34878D82A}">
                    <a16:rowId xmlns:a16="http://schemas.microsoft.com/office/drawing/2014/main" val="128374527"/>
                  </a:ext>
                </a:extLst>
              </a:tr>
              <a:tr h="255421">
                <a:tc>
                  <a:txBody>
                    <a:bodyPr/>
                    <a:lstStyle/>
                    <a:p>
                      <a:r>
                        <a:rPr lang="en-US" dirty="0"/>
                        <a:t>Bitcoin + Dollars:</a:t>
                      </a:r>
                    </a:p>
                  </a:txBody>
                  <a:tcPr/>
                </a:tc>
                <a:tc>
                  <a:txBody>
                    <a:bodyPr/>
                    <a:lstStyle/>
                    <a:p>
                      <a:pPr marL="0" indent="0">
                        <a:buFont typeface="Arial" panose="020B0604020202020204" pitchFamily="34" charset="0"/>
                        <a:buNone/>
                      </a:pPr>
                      <a:r>
                        <a:rPr lang="en-US" dirty="0"/>
                        <a:t>Wallet has Bitcoin balance as well as traditional dollar balance.  </a:t>
                      </a:r>
                    </a:p>
                    <a:p>
                      <a:pPr marL="0" indent="0">
                        <a:buFont typeface="Arial" panose="020B0604020202020204" pitchFamily="34" charset="0"/>
                        <a:buNone/>
                      </a:pPr>
                      <a:r>
                        <a:rPr lang="en-US" dirty="0"/>
                        <a:t>Functions like Venmo for both dollars and Bitcoin.   </a:t>
                      </a:r>
                    </a:p>
                  </a:txBody>
                  <a:tcPr/>
                </a:tc>
                <a:extLst>
                  <a:ext uri="{0D108BD9-81ED-4DB2-BD59-A6C34878D82A}">
                    <a16:rowId xmlns:a16="http://schemas.microsoft.com/office/drawing/2014/main" val="225609482"/>
                  </a:ext>
                </a:extLst>
              </a:tr>
              <a:tr h="255421">
                <a:tc>
                  <a:txBody>
                    <a:bodyPr/>
                    <a:lstStyle/>
                    <a:p>
                      <a:r>
                        <a:rPr lang="en-US" dirty="0"/>
                        <a:t>Immediate Currency Conversion:</a:t>
                      </a:r>
                    </a:p>
                  </a:txBody>
                  <a:tcPr/>
                </a:tc>
                <a:tc>
                  <a:txBody>
                    <a:bodyPr/>
                    <a:lstStyle/>
                    <a:p>
                      <a:pPr marL="0" indent="0">
                        <a:buFont typeface="Arial" panose="020B0604020202020204" pitchFamily="34" charset="0"/>
                        <a:buNone/>
                      </a:pPr>
                      <a:r>
                        <a:rPr lang="en-US" dirty="0"/>
                        <a:t>Has the ability to send or receive in either Bitcoin or ANY local jurisdictional currency!!!   Example:</a:t>
                      </a:r>
                    </a:p>
                    <a:p>
                      <a:pPr marL="342900" indent="-342900">
                        <a:buFont typeface="Arial" panose="020B0604020202020204" pitchFamily="34" charset="0"/>
                        <a:buAutoNum type="arabicPeriod"/>
                      </a:pPr>
                      <a:r>
                        <a:rPr lang="en-US" dirty="0"/>
                        <a:t>Sender transmits Dollars</a:t>
                      </a:r>
                    </a:p>
                    <a:p>
                      <a:pPr marL="342900" indent="-342900">
                        <a:buFont typeface="Arial" panose="020B0604020202020204" pitchFamily="34" charset="0"/>
                        <a:buAutoNum type="arabicPeriod"/>
                      </a:pPr>
                      <a:r>
                        <a:rPr lang="en-US" dirty="0"/>
                        <a:t>Strike service automatically converts to Bitcoin</a:t>
                      </a:r>
                    </a:p>
                    <a:p>
                      <a:pPr marL="342900" indent="-342900">
                        <a:buFont typeface="Arial" panose="020B0604020202020204" pitchFamily="34" charset="0"/>
                        <a:buAutoNum type="arabicPeriod"/>
                      </a:pPr>
                      <a:r>
                        <a:rPr lang="en-US" dirty="0"/>
                        <a:t>Transmits to recipient address using Lightning network</a:t>
                      </a:r>
                    </a:p>
                    <a:p>
                      <a:pPr marL="342900" indent="-342900">
                        <a:buFont typeface="Arial" panose="020B0604020202020204" pitchFamily="34" charset="0"/>
                        <a:buAutoNum type="arabicPeriod"/>
                      </a:pPr>
                      <a:r>
                        <a:rPr lang="en-US" dirty="0"/>
                        <a:t>Recipient can choose to receive funds in Bitcoin, dollars, pesos, rupees, </a:t>
                      </a:r>
                      <a:r>
                        <a:rPr lang="en-US" dirty="0" err="1"/>
                        <a:t>etc</a:t>
                      </a:r>
                      <a:r>
                        <a:rPr lang="en-US" dirty="0"/>
                        <a:t>…</a:t>
                      </a:r>
                    </a:p>
                  </a:txBody>
                  <a:tcPr/>
                </a:tc>
                <a:extLst>
                  <a:ext uri="{0D108BD9-81ED-4DB2-BD59-A6C34878D82A}">
                    <a16:rowId xmlns:a16="http://schemas.microsoft.com/office/drawing/2014/main" val="2268833031"/>
                  </a:ext>
                </a:extLst>
              </a:tr>
            </a:tbl>
          </a:graphicData>
        </a:graphic>
      </p:graphicFrame>
    </p:spTree>
    <p:extLst>
      <p:ext uri="{BB962C8B-B14F-4D97-AF65-F5344CB8AC3E}">
        <p14:creationId xmlns:p14="http://schemas.microsoft.com/office/powerpoint/2010/main" val="218040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3EFD64-F7E8-FC91-3904-EDC21AFAFF0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4D6AB26-C0B7-8D9C-2AA3-C799EB39F87B}"/>
              </a:ext>
            </a:extLst>
          </p:cNvPr>
          <p:cNvSpPr txBox="1"/>
          <p:nvPr/>
        </p:nvSpPr>
        <p:spPr>
          <a:xfrm>
            <a:off x="1097280" y="286603"/>
            <a:ext cx="10058400" cy="1450757"/>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4800" spc="-50">
                <a:solidFill>
                  <a:schemeClr val="tx1">
                    <a:lumMod val="75000"/>
                    <a:lumOff val="25000"/>
                  </a:schemeClr>
                </a:solidFill>
                <a:latin typeface="+mj-lt"/>
                <a:ea typeface="+mj-ea"/>
                <a:cs typeface="+mj-cs"/>
              </a:rPr>
              <a:t>GOALS FOR THE DAY</a:t>
            </a:r>
          </a:p>
        </p:txBody>
      </p:sp>
      <p:graphicFrame>
        <p:nvGraphicFramePr>
          <p:cNvPr id="5" name="TextBox 2">
            <a:extLst>
              <a:ext uri="{FF2B5EF4-FFF2-40B4-BE49-F238E27FC236}">
                <a16:creationId xmlns:a16="http://schemas.microsoft.com/office/drawing/2014/main" id="{5366C056-8D4B-6556-2C21-74AFB96A7E1A}"/>
              </a:ext>
            </a:extLst>
          </p:cNvPr>
          <p:cNvGraphicFramePr/>
          <p:nvPr>
            <p:extLst>
              <p:ext uri="{D42A27DB-BD31-4B8C-83A1-F6EECF244321}">
                <p14:modId xmlns:p14="http://schemas.microsoft.com/office/powerpoint/2010/main" val="3915543843"/>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2908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BF425-1E01-2CE0-EE13-FA522161984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DCCB10-3277-1E9E-9F1C-4E7D6C88C0A0}"/>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WHAT IS A BITCOIN WALLET?</a:t>
            </a:r>
          </a:p>
        </p:txBody>
      </p:sp>
      <p:sp>
        <p:nvSpPr>
          <p:cNvPr id="3" name="TextBox 2">
            <a:extLst>
              <a:ext uri="{FF2B5EF4-FFF2-40B4-BE49-F238E27FC236}">
                <a16:creationId xmlns:a16="http://schemas.microsoft.com/office/drawing/2014/main" id="{4C535F72-5219-334F-FA61-E1226E2A411B}"/>
              </a:ext>
            </a:extLst>
          </p:cNvPr>
          <p:cNvSpPr txBox="1"/>
          <p:nvPr/>
        </p:nvSpPr>
        <p:spPr>
          <a:xfrm>
            <a:off x="594942" y="998704"/>
            <a:ext cx="10900372" cy="4832092"/>
          </a:xfrm>
          <a:prstGeom prst="rect">
            <a:avLst/>
          </a:prstGeom>
          <a:noFill/>
        </p:spPr>
        <p:txBody>
          <a:bodyPr wrap="square" rtlCol="0">
            <a:spAutoFit/>
          </a:bodyPr>
          <a:lstStyle/>
          <a:p>
            <a:r>
              <a:rPr lang="en-US" sz="2200" dirty="0">
                <a:latin typeface="Google Sans"/>
              </a:rPr>
              <a:t>A wallet is a piece of software that manages a pair of keys which are necessary to create and receive a transaction.  </a:t>
            </a:r>
          </a:p>
          <a:p>
            <a:endParaRPr lang="en-US" sz="2200" dirty="0">
              <a:latin typeface="Google Sans"/>
            </a:endParaRPr>
          </a:p>
          <a:p>
            <a:r>
              <a:rPr lang="en-US" sz="2200" dirty="0">
                <a:latin typeface="Google Sans"/>
              </a:rPr>
              <a:t>All wallets contain two basic buttons:</a:t>
            </a:r>
          </a:p>
          <a:p>
            <a:pPr marL="800100" lvl="1" indent="-342900">
              <a:buFont typeface="Arial" panose="020B0604020202020204" pitchFamily="34" charset="0"/>
              <a:buChar char="•"/>
            </a:pPr>
            <a:r>
              <a:rPr lang="en-US" sz="2200" dirty="0">
                <a:latin typeface="Google Sans"/>
              </a:rPr>
              <a:t>SEND		(Using Wallet Private Key)</a:t>
            </a:r>
          </a:p>
          <a:p>
            <a:pPr marL="800100" lvl="1" indent="-342900">
              <a:buFont typeface="Arial" panose="020B0604020202020204" pitchFamily="34" charset="0"/>
              <a:buChar char="•"/>
            </a:pPr>
            <a:r>
              <a:rPr lang="en-US" sz="2200" dirty="0">
                <a:latin typeface="Google Sans"/>
              </a:rPr>
              <a:t>RECEIVE		(Using Wallet Public Key/Address)</a:t>
            </a:r>
          </a:p>
          <a:p>
            <a:endParaRPr lang="en-US" sz="2200" dirty="0">
              <a:latin typeface="Google Sans"/>
            </a:endParaRPr>
          </a:p>
          <a:p>
            <a:r>
              <a:rPr lang="en-US" sz="2200" dirty="0">
                <a:latin typeface="Google Sans"/>
              </a:rPr>
              <a:t>While not identical, they function very similar to a bank account which contains a ‘balance’.  The wallet ‘account’ is a recording of all the Bitcoin sent to and from the address it controls.</a:t>
            </a:r>
          </a:p>
          <a:p>
            <a:endParaRPr lang="en-US" sz="2200" dirty="0">
              <a:latin typeface="Google Sans"/>
            </a:endParaRPr>
          </a:p>
          <a:p>
            <a:r>
              <a:rPr lang="en-US" sz="2200" dirty="0">
                <a:latin typeface="Google Sans"/>
              </a:rPr>
              <a:t>Wallets do NOT contain Bitcoin.  Bitcoin only exists as a transaction record on the blockchain.  </a:t>
            </a:r>
          </a:p>
          <a:p>
            <a:br>
              <a:rPr lang="en-US" sz="2200" dirty="0">
                <a:latin typeface="Google Sans"/>
              </a:rPr>
            </a:br>
            <a:r>
              <a:rPr lang="en-US" sz="2200" dirty="0">
                <a:latin typeface="Google Sans"/>
              </a:rPr>
              <a:t>A wallet’s fundamental purpose is to create a transaction that transfers the amount of Bitcoin from one address to another which is then permanently recorded on the chain.</a:t>
            </a:r>
          </a:p>
        </p:txBody>
      </p:sp>
    </p:spTree>
    <p:extLst>
      <p:ext uri="{BB962C8B-B14F-4D97-AF65-F5344CB8AC3E}">
        <p14:creationId xmlns:p14="http://schemas.microsoft.com/office/powerpoint/2010/main" val="3250199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DBA2A-5223-3D82-B2A5-61E7A6E368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70AC48C-2B17-093D-9E22-E58FC5848CC4}"/>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Public Key:</a:t>
            </a:r>
          </a:p>
        </p:txBody>
      </p:sp>
      <p:sp>
        <p:nvSpPr>
          <p:cNvPr id="3" name="TextBox 2">
            <a:extLst>
              <a:ext uri="{FF2B5EF4-FFF2-40B4-BE49-F238E27FC236}">
                <a16:creationId xmlns:a16="http://schemas.microsoft.com/office/drawing/2014/main" id="{9A111E59-8D15-E37D-D603-376B0F895173}"/>
              </a:ext>
            </a:extLst>
          </p:cNvPr>
          <p:cNvSpPr txBox="1"/>
          <p:nvPr/>
        </p:nvSpPr>
        <p:spPr>
          <a:xfrm>
            <a:off x="576835" y="923730"/>
            <a:ext cx="10900372" cy="5262979"/>
          </a:xfrm>
          <a:prstGeom prst="rect">
            <a:avLst/>
          </a:prstGeom>
          <a:noFill/>
        </p:spPr>
        <p:txBody>
          <a:bodyPr wrap="square" rtlCol="0">
            <a:spAutoFit/>
          </a:bodyPr>
          <a:lstStyle/>
          <a:p>
            <a:pPr marL="800100" lvl="1" indent="-342900">
              <a:buFont typeface="Arial" panose="020B0604020202020204" pitchFamily="34" charset="0"/>
              <a:buChar char="•"/>
            </a:pPr>
            <a:endParaRPr lang="en-US" sz="2400" dirty="0">
              <a:latin typeface="Google Sans"/>
            </a:endParaRPr>
          </a:p>
          <a:p>
            <a:pPr marL="800100" lvl="1" indent="-342900">
              <a:buFont typeface="Arial" panose="020B0604020202020204" pitchFamily="34" charset="0"/>
              <a:buChar char="•"/>
            </a:pPr>
            <a:r>
              <a:rPr lang="en-US" sz="2400" dirty="0">
                <a:latin typeface="Google Sans"/>
              </a:rPr>
              <a:t>Derived by cryptography and paired directly to the Private Key.  It generates a public facing ‘address’ to which a transaction is sent to.  </a:t>
            </a:r>
          </a:p>
          <a:p>
            <a:pPr marL="800100" lvl="1" indent="-342900">
              <a:buFont typeface="Arial" panose="020B0604020202020204" pitchFamily="34" charset="0"/>
              <a:buChar char="•"/>
            </a:pPr>
            <a:endParaRPr lang="en-US" sz="2400" dirty="0">
              <a:latin typeface="Google Sans"/>
            </a:endParaRPr>
          </a:p>
          <a:p>
            <a:pPr marL="800100" lvl="1" indent="-342900">
              <a:buFont typeface="Arial" panose="020B0604020202020204" pitchFamily="34" charset="0"/>
              <a:buChar char="•"/>
            </a:pPr>
            <a:r>
              <a:rPr lang="en-US" sz="2400" dirty="0">
                <a:latin typeface="Google Sans"/>
              </a:rPr>
              <a:t>Public addresses are shared with others so they know what address(account) to send to.</a:t>
            </a:r>
          </a:p>
          <a:p>
            <a:pPr marL="800100" lvl="1" indent="-342900">
              <a:buFont typeface="Arial" panose="020B0604020202020204" pitchFamily="34" charset="0"/>
              <a:buChar char="•"/>
            </a:pPr>
            <a:endParaRPr lang="en-US" sz="2400" dirty="0">
              <a:latin typeface="Google Sans"/>
            </a:endParaRPr>
          </a:p>
          <a:p>
            <a:pPr marL="800100" lvl="1" indent="-342900">
              <a:buFont typeface="Arial" panose="020B0604020202020204" pitchFamily="34" charset="0"/>
              <a:buChar char="•"/>
            </a:pPr>
            <a:r>
              <a:rPr lang="en-US" sz="2400" dirty="0">
                <a:latin typeface="Google Sans"/>
              </a:rPr>
              <a:t>They become visible when you click RECEIVE on the wallet.  </a:t>
            </a:r>
          </a:p>
          <a:p>
            <a:pPr marL="800100" lvl="1" indent="-342900">
              <a:buFont typeface="Arial" panose="020B0604020202020204" pitchFamily="34" charset="0"/>
              <a:buChar char="•"/>
            </a:pPr>
            <a:endParaRPr lang="en-US" sz="2400" dirty="0">
              <a:latin typeface="Google Sans"/>
            </a:endParaRPr>
          </a:p>
          <a:p>
            <a:pPr marL="800100" lvl="1" indent="-342900">
              <a:buFont typeface="Arial" panose="020B0604020202020204" pitchFamily="34" charset="0"/>
              <a:buChar char="•"/>
            </a:pPr>
            <a:r>
              <a:rPr lang="en-US" sz="2400" dirty="0">
                <a:latin typeface="Google Sans"/>
              </a:rPr>
              <a:t>They appear as either a long string of seemingly random text or a common QR code.    </a:t>
            </a:r>
          </a:p>
          <a:p>
            <a:pPr lvl="2"/>
            <a:r>
              <a:rPr lang="en-US" sz="2400" dirty="0">
                <a:latin typeface="Google Sans"/>
              </a:rPr>
              <a:t>	Example:  </a:t>
            </a:r>
            <a:r>
              <a:rPr lang="en-US" sz="2400" b="0" i="0" dirty="0">
                <a:effectLst/>
                <a:latin typeface="Graphik LC Web"/>
              </a:rPr>
              <a:t>1A1zP1eP5QGefi2DMPTfTL5SLmv7DivfNa</a:t>
            </a:r>
            <a:endParaRPr lang="en-US" sz="2400" dirty="0">
              <a:latin typeface="Google Sans"/>
            </a:endParaRPr>
          </a:p>
          <a:p>
            <a:pPr marL="800100" lvl="1" indent="-342900">
              <a:buFont typeface="Arial" panose="020B0604020202020204" pitchFamily="34" charset="0"/>
              <a:buChar char="•"/>
            </a:pPr>
            <a:endParaRPr lang="en-US" sz="2400" dirty="0">
              <a:latin typeface="Google Sans"/>
            </a:endParaRPr>
          </a:p>
          <a:p>
            <a:pPr marL="800100" lvl="1" indent="-342900">
              <a:buFont typeface="Arial" panose="020B0604020202020204" pitchFamily="34" charset="0"/>
              <a:buChar char="•"/>
            </a:pPr>
            <a:r>
              <a:rPr lang="en-US" sz="2400" dirty="0">
                <a:latin typeface="Google Sans"/>
              </a:rPr>
              <a:t>Multiple public addresses can be generated from the same private key.</a:t>
            </a:r>
          </a:p>
        </p:txBody>
      </p:sp>
    </p:spTree>
    <p:extLst>
      <p:ext uri="{BB962C8B-B14F-4D97-AF65-F5344CB8AC3E}">
        <p14:creationId xmlns:p14="http://schemas.microsoft.com/office/powerpoint/2010/main" val="313142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10E35-1713-7520-4DFF-3190D23DA2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8C2FBD-5360-BE8D-3F0E-7C1749B72B23}"/>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PRIVATE KEY:</a:t>
            </a:r>
          </a:p>
        </p:txBody>
      </p:sp>
      <p:sp>
        <p:nvSpPr>
          <p:cNvPr id="3" name="TextBox 2">
            <a:extLst>
              <a:ext uri="{FF2B5EF4-FFF2-40B4-BE49-F238E27FC236}">
                <a16:creationId xmlns:a16="http://schemas.microsoft.com/office/drawing/2014/main" id="{BCF048DB-A30E-D554-D354-9DE3E482CCCE}"/>
              </a:ext>
            </a:extLst>
          </p:cNvPr>
          <p:cNvSpPr txBox="1"/>
          <p:nvPr/>
        </p:nvSpPr>
        <p:spPr>
          <a:xfrm>
            <a:off x="594942" y="1313029"/>
            <a:ext cx="10900372"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Google Sans"/>
              </a:rPr>
              <a:t>A private key is the fundamental requirement of Bitcoin ownership.  </a:t>
            </a:r>
          </a:p>
          <a:p>
            <a:pPr marL="342900" indent="-342900">
              <a:buFont typeface="Arial" panose="020B0604020202020204" pitchFamily="34" charset="0"/>
              <a:buChar char="•"/>
            </a:pPr>
            <a:endParaRPr lang="en-US" sz="2400" dirty="0">
              <a:latin typeface="Google Sans"/>
            </a:endParaRPr>
          </a:p>
          <a:p>
            <a:pPr marL="342900" indent="-342900">
              <a:buFont typeface="Arial" panose="020B0604020202020204" pitchFamily="34" charset="0"/>
              <a:buChar char="•"/>
            </a:pPr>
            <a:endParaRPr lang="en-US" sz="2400" dirty="0">
              <a:latin typeface="Google Sans"/>
            </a:endParaRPr>
          </a:p>
          <a:p>
            <a:pPr marL="342900" indent="-342900">
              <a:buFont typeface="Arial" panose="020B0604020202020204" pitchFamily="34" charset="0"/>
              <a:buChar char="•"/>
            </a:pPr>
            <a:r>
              <a:rPr lang="en-US" sz="2400" dirty="0">
                <a:latin typeface="Google Sans"/>
              </a:rPr>
              <a:t>It serves as a </a:t>
            </a:r>
            <a:r>
              <a:rPr lang="en-US" sz="2400" u="sng" dirty="0">
                <a:latin typeface="Google Sans"/>
              </a:rPr>
              <a:t>digital password </a:t>
            </a:r>
            <a:r>
              <a:rPr lang="en-US" sz="2400" dirty="0">
                <a:latin typeface="Google Sans"/>
              </a:rPr>
              <a:t>to create a transaction.  Whomever controls the private key, controls the Bitcoin attached to that key.</a:t>
            </a:r>
          </a:p>
          <a:p>
            <a:pPr marL="342900" indent="-342900">
              <a:buFont typeface="Arial" panose="020B0604020202020204" pitchFamily="34" charset="0"/>
              <a:buChar char="•"/>
            </a:pPr>
            <a:endParaRPr lang="en-US" sz="2400" dirty="0">
              <a:latin typeface="Google Sans"/>
            </a:endParaRPr>
          </a:p>
          <a:p>
            <a:pPr marL="342900" indent="-342900">
              <a:buFont typeface="Arial" panose="020B0604020202020204" pitchFamily="34" charset="0"/>
              <a:buChar char="•"/>
            </a:pPr>
            <a:endParaRPr lang="en-US" sz="2400" dirty="0">
              <a:latin typeface="Google Sans"/>
            </a:endParaRPr>
          </a:p>
          <a:p>
            <a:pPr marL="342900" indent="-342900">
              <a:buFont typeface="Arial" panose="020B0604020202020204" pitchFamily="34" charset="0"/>
              <a:buChar char="•"/>
            </a:pPr>
            <a:r>
              <a:rPr lang="en-US" sz="2400" dirty="0">
                <a:latin typeface="Google Sans"/>
              </a:rPr>
              <a:t>A private key should be protected and never be shared with anyone!  Whoever has access to the private key, has the ability to send any and all funds from the wallet.</a:t>
            </a:r>
          </a:p>
          <a:p>
            <a:endParaRPr lang="en-US" sz="2400" dirty="0">
              <a:latin typeface="Google Sans"/>
            </a:endParaRPr>
          </a:p>
        </p:txBody>
      </p:sp>
    </p:spTree>
    <p:extLst>
      <p:ext uri="{BB962C8B-B14F-4D97-AF65-F5344CB8AC3E}">
        <p14:creationId xmlns:p14="http://schemas.microsoft.com/office/powerpoint/2010/main" val="3861664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22C45-425F-5D10-9D24-27D3D76FE7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06B8B49-CD18-22EF-70B1-7DD7D49E4C14}"/>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Private Public Key Visual:</a:t>
            </a:r>
          </a:p>
        </p:txBody>
      </p:sp>
      <p:sp>
        <p:nvSpPr>
          <p:cNvPr id="4" name="Oval 3">
            <a:extLst>
              <a:ext uri="{FF2B5EF4-FFF2-40B4-BE49-F238E27FC236}">
                <a16:creationId xmlns:a16="http://schemas.microsoft.com/office/drawing/2014/main" id="{3AEE104B-5605-D450-ABF2-51862B214927}"/>
              </a:ext>
            </a:extLst>
          </p:cNvPr>
          <p:cNvSpPr/>
          <p:nvPr/>
        </p:nvSpPr>
        <p:spPr>
          <a:xfrm>
            <a:off x="1470659" y="2315097"/>
            <a:ext cx="1913312" cy="1985354"/>
          </a:xfrm>
          <a:prstGeom prst="ellipse">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Private</a:t>
            </a:r>
          </a:p>
          <a:p>
            <a:pPr algn="ctr"/>
            <a:r>
              <a:rPr lang="en-US" sz="3200" dirty="0"/>
              <a:t>Key</a:t>
            </a:r>
          </a:p>
        </p:txBody>
      </p:sp>
      <p:sp>
        <p:nvSpPr>
          <p:cNvPr id="5" name="Oval 4">
            <a:extLst>
              <a:ext uri="{FF2B5EF4-FFF2-40B4-BE49-F238E27FC236}">
                <a16:creationId xmlns:a16="http://schemas.microsoft.com/office/drawing/2014/main" id="{1EC8044C-3A7F-ED13-5108-43501D9ED634}"/>
              </a:ext>
            </a:extLst>
          </p:cNvPr>
          <p:cNvSpPr/>
          <p:nvPr/>
        </p:nvSpPr>
        <p:spPr>
          <a:xfrm>
            <a:off x="5107477" y="2252749"/>
            <a:ext cx="1977045" cy="2161309"/>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Public</a:t>
            </a:r>
          </a:p>
          <a:p>
            <a:pPr algn="ctr"/>
            <a:r>
              <a:rPr lang="en-US" sz="3200" dirty="0"/>
              <a:t>Key</a:t>
            </a:r>
          </a:p>
        </p:txBody>
      </p:sp>
      <p:sp>
        <p:nvSpPr>
          <p:cNvPr id="6" name="Oval 5">
            <a:extLst>
              <a:ext uri="{FF2B5EF4-FFF2-40B4-BE49-F238E27FC236}">
                <a16:creationId xmlns:a16="http://schemas.microsoft.com/office/drawing/2014/main" id="{311595B1-60D6-7E0A-92EA-8012ABF3EFEB}"/>
              </a:ext>
            </a:extLst>
          </p:cNvPr>
          <p:cNvSpPr/>
          <p:nvPr/>
        </p:nvSpPr>
        <p:spPr>
          <a:xfrm>
            <a:off x="8508769" y="1271849"/>
            <a:ext cx="1349431" cy="1230284"/>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Public</a:t>
            </a:r>
          </a:p>
          <a:p>
            <a:pPr algn="ctr"/>
            <a:r>
              <a:rPr lang="en-US" dirty="0"/>
              <a:t>Address</a:t>
            </a:r>
          </a:p>
        </p:txBody>
      </p:sp>
      <p:sp>
        <p:nvSpPr>
          <p:cNvPr id="7" name="Oval 6">
            <a:extLst>
              <a:ext uri="{FF2B5EF4-FFF2-40B4-BE49-F238E27FC236}">
                <a16:creationId xmlns:a16="http://schemas.microsoft.com/office/drawing/2014/main" id="{711A696A-B5CD-D590-9A2B-EEF3BDB590CF}"/>
              </a:ext>
            </a:extLst>
          </p:cNvPr>
          <p:cNvSpPr/>
          <p:nvPr/>
        </p:nvSpPr>
        <p:spPr>
          <a:xfrm>
            <a:off x="8572494" y="2743202"/>
            <a:ext cx="1349430" cy="1230284"/>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Public</a:t>
            </a:r>
          </a:p>
          <a:p>
            <a:pPr algn="ctr"/>
            <a:r>
              <a:rPr lang="en-US" dirty="0"/>
              <a:t>Address</a:t>
            </a:r>
          </a:p>
        </p:txBody>
      </p:sp>
      <p:sp>
        <p:nvSpPr>
          <p:cNvPr id="9" name="Oval 8">
            <a:extLst>
              <a:ext uri="{FF2B5EF4-FFF2-40B4-BE49-F238E27FC236}">
                <a16:creationId xmlns:a16="http://schemas.microsoft.com/office/drawing/2014/main" id="{BAA16AD9-C349-6B1D-B25F-8AB040D645A0}"/>
              </a:ext>
            </a:extLst>
          </p:cNvPr>
          <p:cNvSpPr/>
          <p:nvPr/>
        </p:nvSpPr>
        <p:spPr>
          <a:xfrm>
            <a:off x="8562796" y="4300451"/>
            <a:ext cx="1349430" cy="1230284"/>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Public</a:t>
            </a:r>
          </a:p>
          <a:p>
            <a:pPr algn="ctr"/>
            <a:r>
              <a:rPr lang="en-US" dirty="0"/>
              <a:t>Address</a:t>
            </a:r>
          </a:p>
        </p:txBody>
      </p:sp>
      <p:cxnSp>
        <p:nvCxnSpPr>
          <p:cNvPr id="11" name="Straight Arrow Connector 10">
            <a:extLst>
              <a:ext uri="{FF2B5EF4-FFF2-40B4-BE49-F238E27FC236}">
                <a16:creationId xmlns:a16="http://schemas.microsoft.com/office/drawing/2014/main" id="{15C875ED-896A-6C5A-B7A1-7F3B8788D88A}"/>
              </a:ext>
            </a:extLst>
          </p:cNvPr>
          <p:cNvCxnSpPr>
            <a:cxnSpLocks/>
          </p:cNvCxnSpPr>
          <p:nvPr/>
        </p:nvCxnSpPr>
        <p:spPr>
          <a:xfrm>
            <a:off x="3383971" y="3333403"/>
            <a:ext cx="1737359" cy="0"/>
          </a:xfrm>
          <a:prstGeom prst="straightConnector1">
            <a:avLst/>
          </a:prstGeom>
          <a:ln w="76200"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F8F098FC-BB1A-791B-E379-576854FD7ACB}"/>
              </a:ext>
            </a:extLst>
          </p:cNvPr>
          <p:cNvCxnSpPr/>
          <p:nvPr/>
        </p:nvCxnSpPr>
        <p:spPr>
          <a:xfrm flipV="1">
            <a:off x="7123313" y="1886991"/>
            <a:ext cx="1281543" cy="856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F2CB0E4-AF53-A575-EB5B-8D9269883DD9}"/>
              </a:ext>
            </a:extLst>
          </p:cNvPr>
          <p:cNvCxnSpPr/>
          <p:nvPr/>
        </p:nvCxnSpPr>
        <p:spPr>
          <a:xfrm>
            <a:off x="7252160" y="3333403"/>
            <a:ext cx="122197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213908A-8F9D-E006-C13E-DE6EB3A7D6B4}"/>
              </a:ext>
            </a:extLst>
          </p:cNvPr>
          <p:cNvCxnSpPr/>
          <p:nvPr/>
        </p:nvCxnSpPr>
        <p:spPr>
          <a:xfrm>
            <a:off x="7119848" y="3858490"/>
            <a:ext cx="1288472" cy="810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632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CD99-7649-BB30-D805-DC835A7E819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A43E47-7622-E529-2F20-C121A83E425B}"/>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PRIVATE KEY SEED:</a:t>
            </a:r>
          </a:p>
        </p:txBody>
      </p:sp>
      <p:sp>
        <p:nvSpPr>
          <p:cNvPr id="3" name="TextBox 2">
            <a:extLst>
              <a:ext uri="{FF2B5EF4-FFF2-40B4-BE49-F238E27FC236}">
                <a16:creationId xmlns:a16="http://schemas.microsoft.com/office/drawing/2014/main" id="{94D2801D-A5A6-1CD8-84AA-D0C78C217660}"/>
              </a:ext>
            </a:extLst>
          </p:cNvPr>
          <p:cNvSpPr txBox="1"/>
          <p:nvPr/>
        </p:nvSpPr>
        <p:spPr>
          <a:xfrm>
            <a:off x="594942" y="1313029"/>
            <a:ext cx="10900372" cy="4524315"/>
          </a:xfrm>
          <a:prstGeom prst="rect">
            <a:avLst/>
          </a:prstGeom>
          <a:noFill/>
        </p:spPr>
        <p:txBody>
          <a:bodyPr wrap="square" rtlCol="0">
            <a:spAutoFit/>
          </a:bodyPr>
          <a:lstStyle/>
          <a:p>
            <a:r>
              <a:rPr lang="en-US" sz="2400" dirty="0">
                <a:latin typeface="Google Sans"/>
              </a:rPr>
              <a:t>A private key is created/generated by a set of random words called a SEED.   Most wallets initially do this by default.</a:t>
            </a:r>
          </a:p>
          <a:p>
            <a:endParaRPr lang="en-US" sz="2400" dirty="0">
              <a:latin typeface="Google Sans"/>
            </a:endParaRPr>
          </a:p>
          <a:p>
            <a:r>
              <a:rPr lang="en-US" sz="2400" dirty="0">
                <a:latin typeface="Google Sans"/>
              </a:rPr>
              <a:t>These words pass through a cryptographic algorithm that generates the unique private key on that wallet.   The sequence of words functions much like generating a password to a website.</a:t>
            </a:r>
          </a:p>
          <a:p>
            <a:endParaRPr lang="en-US" sz="2400" dirty="0">
              <a:latin typeface="Google Sans"/>
            </a:endParaRPr>
          </a:p>
          <a:p>
            <a:r>
              <a:rPr lang="en-US" sz="2400" dirty="0">
                <a:latin typeface="Google Sans"/>
              </a:rPr>
              <a:t>These seed words serve as a backup security mechanism if the wallet is ever lost or damaged.  The SEED can always be used to regenerate the critical internal private key.</a:t>
            </a:r>
          </a:p>
          <a:p>
            <a:endParaRPr lang="en-US" sz="2400" dirty="0">
              <a:latin typeface="Google Sans"/>
            </a:endParaRPr>
          </a:p>
          <a:p>
            <a:r>
              <a:rPr lang="en-US" sz="2400" dirty="0">
                <a:solidFill>
                  <a:srgbClr val="FF0000"/>
                </a:solidFill>
                <a:latin typeface="Google Sans"/>
              </a:rPr>
              <a:t>Important!!</a:t>
            </a:r>
            <a:r>
              <a:rPr lang="en-US" sz="2400" dirty="0">
                <a:latin typeface="Google Sans"/>
              </a:rPr>
              <a:t>   The SEED must be physically protected.  Never share your seed words with anyone.  Do not store electronically on a computer!!  Do not take a picture!  </a:t>
            </a:r>
          </a:p>
        </p:txBody>
      </p:sp>
    </p:spTree>
    <p:extLst>
      <p:ext uri="{BB962C8B-B14F-4D97-AF65-F5344CB8AC3E}">
        <p14:creationId xmlns:p14="http://schemas.microsoft.com/office/powerpoint/2010/main" val="184319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F7356E-083E-2120-90B8-C87C6777E713}"/>
            </a:ext>
          </a:extLst>
        </p:cNvPr>
        <p:cNvGrpSpPr/>
        <p:nvPr/>
      </p:nvGrpSpPr>
      <p:grpSpPr>
        <a:xfrm>
          <a:off x="0" y="0"/>
          <a:ext cx="0" cy="0"/>
          <a:chOff x="0" y="0"/>
          <a:chExt cx="0" cy="0"/>
        </a:xfrm>
      </p:grpSpPr>
      <p:sp>
        <p:nvSpPr>
          <p:cNvPr id="52" name="Rectangle 51">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3" name="Rectangle 52">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4" name="Straight Connector 53">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7577301-9797-F4F6-3D84-C238C743ADD8}"/>
              </a:ext>
            </a:extLst>
          </p:cNvPr>
          <p:cNvSpPr txBox="1"/>
          <p:nvPr/>
        </p:nvSpPr>
        <p:spPr>
          <a:xfrm>
            <a:off x="1097280" y="286604"/>
            <a:ext cx="10058400" cy="686802"/>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4000" spc="-50" dirty="0">
                <a:solidFill>
                  <a:schemeClr val="tx1">
                    <a:lumMod val="75000"/>
                    <a:lumOff val="25000"/>
                  </a:schemeClr>
                </a:solidFill>
                <a:latin typeface="+mj-lt"/>
                <a:ea typeface="+mj-ea"/>
                <a:cs typeface="+mj-cs"/>
              </a:rPr>
              <a:t>BITCOIN WALLET TYPE TERMINOLOGY</a:t>
            </a:r>
          </a:p>
        </p:txBody>
      </p:sp>
      <p:graphicFrame>
        <p:nvGraphicFramePr>
          <p:cNvPr id="5" name="TextBox 2">
            <a:extLst>
              <a:ext uri="{FF2B5EF4-FFF2-40B4-BE49-F238E27FC236}">
                <a16:creationId xmlns:a16="http://schemas.microsoft.com/office/drawing/2014/main" id="{513B4285-B631-BDC0-ACF4-EBE558AD5F8E}"/>
              </a:ext>
            </a:extLst>
          </p:cNvPr>
          <p:cNvGraphicFramePr/>
          <p:nvPr>
            <p:extLst>
              <p:ext uri="{D42A27DB-BD31-4B8C-83A1-F6EECF244321}">
                <p14:modId xmlns:p14="http://schemas.microsoft.com/office/powerpoint/2010/main" val="1220152777"/>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5431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32B9-9CB7-2A7E-1E77-1FA2904D69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04D008-787B-99A5-FB99-82E48120B646}"/>
              </a:ext>
            </a:extLst>
          </p:cNvPr>
          <p:cNvSpPr txBox="1"/>
          <p:nvPr/>
        </p:nvSpPr>
        <p:spPr>
          <a:xfrm>
            <a:off x="461727" y="217283"/>
            <a:ext cx="10900372" cy="523220"/>
          </a:xfrm>
          <a:prstGeom prst="rect">
            <a:avLst/>
          </a:prstGeom>
          <a:solidFill>
            <a:schemeClr val="accent1">
              <a:lumMod val="20000"/>
              <a:lumOff val="80000"/>
            </a:schemeClr>
          </a:solidFill>
        </p:spPr>
        <p:txBody>
          <a:bodyPr wrap="square" rtlCol="0">
            <a:spAutoFit/>
          </a:bodyPr>
          <a:lstStyle/>
          <a:p>
            <a:r>
              <a:rPr lang="en-US" sz="2800" dirty="0"/>
              <a:t>WALLETS</a:t>
            </a:r>
          </a:p>
        </p:txBody>
      </p:sp>
      <p:graphicFrame>
        <p:nvGraphicFramePr>
          <p:cNvPr id="6" name="Table 5">
            <a:extLst>
              <a:ext uri="{FF2B5EF4-FFF2-40B4-BE49-F238E27FC236}">
                <a16:creationId xmlns:a16="http://schemas.microsoft.com/office/drawing/2014/main" id="{3BEE2CBA-CC1D-BF42-BACC-84B68B3D5E63}"/>
              </a:ext>
            </a:extLst>
          </p:cNvPr>
          <p:cNvGraphicFramePr>
            <a:graphicFrameLocks noGrp="1"/>
          </p:cNvGraphicFramePr>
          <p:nvPr>
            <p:extLst>
              <p:ext uri="{D42A27DB-BD31-4B8C-83A1-F6EECF244321}">
                <p14:modId xmlns:p14="http://schemas.microsoft.com/office/powerpoint/2010/main" val="940858916"/>
              </p:ext>
            </p:extLst>
          </p:nvPr>
        </p:nvGraphicFramePr>
        <p:xfrm>
          <a:off x="941560" y="1830223"/>
          <a:ext cx="10221362" cy="3474720"/>
        </p:xfrm>
        <a:graphic>
          <a:graphicData uri="http://schemas.openxmlformats.org/drawingml/2006/table">
            <a:tbl>
              <a:tblPr firstRow="1" bandRow="1">
                <a:tableStyleId>{5C22544A-7EE6-4342-B048-85BDC9FD1C3A}</a:tableStyleId>
              </a:tblPr>
              <a:tblGrid>
                <a:gridCol w="2146739">
                  <a:extLst>
                    <a:ext uri="{9D8B030D-6E8A-4147-A177-3AD203B41FA5}">
                      <a16:colId xmlns:a16="http://schemas.microsoft.com/office/drawing/2014/main" val="2856172353"/>
                    </a:ext>
                  </a:extLst>
                </a:gridCol>
                <a:gridCol w="2823524">
                  <a:extLst>
                    <a:ext uri="{9D8B030D-6E8A-4147-A177-3AD203B41FA5}">
                      <a16:colId xmlns:a16="http://schemas.microsoft.com/office/drawing/2014/main" val="112559750"/>
                    </a:ext>
                  </a:extLst>
                </a:gridCol>
                <a:gridCol w="5251099">
                  <a:extLst>
                    <a:ext uri="{9D8B030D-6E8A-4147-A177-3AD203B41FA5}">
                      <a16:colId xmlns:a16="http://schemas.microsoft.com/office/drawing/2014/main" val="182152388"/>
                    </a:ext>
                  </a:extLst>
                </a:gridCol>
              </a:tblGrid>
              <a:tr h="0">
                <a:tc>
                  <a:txBody>
                    <a:bodyPr/>
                    <a:lstStyle/>
                    <a:p>
                      <a:r>
                        <a:rPr lang="en-US" dirty="0"/>
                        <a:t>Wallet</a:t>
                      </a:r>
                    </a:p>
                  </a:txBody>
                  <a:tcPr/>
                </a:tc>
                <a:tc>
                  <a:txBody>
                    <a:bodyPr/>
                    <a:lstStyle/>
                    <a:p>
                      <a:r>
                        <a:rPr lang="en-US" dirty="0"/>
                        <a:t>Type</a:t>
                      </a:r>
                    </a:p>
                  </a:txBody>
                  <a:tcPr/>
                </a:tc>
                <a:tc>
                  <a:txBody>
                    <a:bodyPr/>
                    <a:lstStyle/>
                    <a:p>
                      <a:r>
                        <a:rPr lang="en-US" dirty="0"/>
                        <a:t>Features</a:t>
                      </a:r>
                    </a:p>
                  </a:txBody>
                  <a:tcPr/>
                </a:tc>
                <a:extLst>
                  <a:ext uri="{0D108BD9-81ED-4DB2-BD59-A6C34878D82A}">
                    <a16:rowId xmlns:a16="http://schemas.microsoft.com/office/drawing/2014/main" val="143227899"/>
                  </a:ext>
                </a:extLst>
              </a:tr>
              <a:tr h="255421">
                <a:tc>
                  <a:txBody>
                    <a:bodyPr/>
                    <a:lstStyle/>
                    <a:p>
                      <a:r>
                        <a:rPr lang="en-US" dirty="0" err="1"/>
                        <a:t>Muun</a:t>
                      </a:r>
                      <a:endParaRPr lang="en-US" dirty="0"/>
                    </a:p>
                  </a:txBody>
                  <a:tcPr/>
                </a:tc>
                <a:tc>
                  <a:txBody>
                    <a:bodyPr/>
                    <a:lstStyle/>
                    <a:p>
                      <a:r>
                        <a:rPr lang="en-US" dirty="0"/>
                        <a:t>Non-Custodial Phone</a:t>
                      </a:r>
                    </a:p>
                    <a:p>
                      <a:r>
                        <a:rPr lang="en-US" dirty="0"/>
                        <a:t>Hot Wallet</a:t>
                      </a:r>
                    </a:p>
                  </a:txBody>
                  <a:tcPr/>
                </a:tc>
                <a:tc>
                  <a:txBody>
                    <a:bodyPr/>
                    <a:lstStyle/>
                    <a:p>
                      <a:pPr marL="285750" indent="-285750">
                        <a:buFont typeface="Arial" panose="020B0604020202020204" pitchFamily="34" charset="0"/>
                        <a:buChar char="•"/>
                      </a:pPr>
                      <a:r>
                        <a:rPr lang="en-US" dirty="0"/>
                        <a:t>Bitcoin Only</a:t>
                      </a:r>
                    </a:p>
                    <a:p>
                      <a:pPr marL="285750" indent="-285750">
                        <a:buFont typeface="Arial" panose="020B0604020202020204" pitchFamily="34" charset="0"/>
                        <a:buChar char="•"/>
                      </a:pPr>
                      <a:r>
                        <a:rPr lang="en-US" dirty="0"/>
                        <a:t>Lightning Enabled</a:t>
                      </a:r>
                    </a:p>
                    <a:p>
                      <a:pPr marL="285750" indent="-285750">
                        <a:buFont typeface="Arial" panose="020B0604020202020204" pitchFamily="34" charset="0"/>
                        <a:buChar char="•"/>
                      </a:pPr>
                      <a:r>
                        <a:rPr lang="en-US" dirty="0"/>
                        <a:t>Self Custody Backup</a:t>
                      </a:r>
                    </a:p>
                  </a:txBody>
                  <a:tcPr/>
                </a:tc>
                <a:extLst>
                  <a:ext uri="{0D108BD9-81ED-4DB2-BD59-A6C34878D82A}">
                    <a16:rowId xmlns:a16="http://schemas.microsoft.com/office/drawing/2014/main" val="128374527"/>
                  </a:ext>
                </a:extLst>
              </a:tr>
              <a:tr h="255421">
                <a:tc>
                  <a:txBody>
                    <a:bodyPr/>
                    <a:lstStyle/>
                    <a:p>
                      <a:r>
                        <a:rPr lang="en-US" dirty="0"/>
                        <a:t>Ledger</a:t>
                      </a:r>
                    </a:p>
                  </a:txBody>
                  <a:tcPr/>
                </a:tc>
                <a:tc>
                  <a:txBody>
                    <a:bodyPr/>
                    <a:lstStyle/>
                    <a:p>
                      <a:r>
                        <a:rPr lang="en-US" dirty="0"/>
                        <a:t>Cold Hardware Wallet</a:t>
                      </a:r>
                    </a:p>
                  </a:txBody>
                  <a:tcPr/>
                </a:tc>
                <a:tc>
                  <a:txBody>
                    <a:bodyPr/>
                    <a:lstStyle/>
                    <a:p>
                      <a:pPr marL="285750" indent="-285750">
                        <a:buFont typeface="Arial" panose="020B0604020202020204" pitchFamily="34" charset="0"/>
                        <a:buChar char="•"/>
                      </a:pPr>
                      <a:r>
                        <a:rPr lang="en-US" dirty="0"/>
                        <a:t>Multiple Cryptocurrencies</a:t>
                      </a:r>
                    </a:p>
                    <a:p>
                      <a:pPr marL="285750" indent="-285750">
                        <a:buFont typeface="Arial" panose="020B0604020202020204" pitchFamily="34" charset="0"/>
                        <a:buChar char="•"/>
                      </a:pPr>
                      <a:r>
                        <a:rPr lang="en-US" dirty="0"/>
                        <a:t>Self Custody Backup</a:t>
                      </a:r>
                    </a:p>
                  </a:txBody>
                  <a:tcPr/>
                </a:tc>
                <a:extLst>
                  <a:ext uri="{0D108BD9-81ED-4DB2-BD59-A6C34878D82A}">
                    <a16:rowId xmlns:a16="http://schemas.microsoft.com/office/drawing/2014/main" val="1026559365"/>
                  </a:ext>
                </a:extLst>
              </a:tr>
              <a:tr h="255421">
                <a:tc>
                  <a:txBody>
                    <a:bodyPr/>
                    <a:lstStyle/>
                    <a:p>
                      <a:r>
                        <a:rPr lang="en-US" dirty="0"/>
                        <a:t>Trezor</a:t>
                      </a:r>
                    </a:p>
                  </a:txBody>
                  <a:tcPr/>
                </a:tc>
                <a:tc>
                  <a:txBody>
                    <a:bodyPr/>
                    <a:lstStyle/>
                    <a:p>
                      <a:r>
                        <a:rPr lang="en-US" dirty="0"/>
                        <a:t>Cold Hardware Wallet</a:t>
                      </a:r>
                    </a:p>
                  </a:txBody>
                  <a:tcPr/>
                </a:tc>
                <a:tc>
                  <a:txBody>
                    <a:bodyPr/>
                    <a:lstStyle/>
                    <a:p>
                      <a:pPr marL="285750" indent="-285750">
                        <a:buFont typeface="Arial" panose="020B0604020202020204" pitchFamily="34" charset="0"/>
                        <a:buChar char="•"/>
                      </a:pPr>
                      <a:r>
                        <a:rPr lang="en-US" dirty="0"/>
                        <a:t>Multiple Cryptocurrencies</a:t>
                      </a:r>
                    </a:p>
                    <a:p>
                      <a:pPr marL="285750" indent="-285750">
                        <a:buFont typeface="Arial" panose="020B0604020202020204" pitchFamily="34" charset="0"/>
                        <a:buChar char="•"/>
                      </a:pPr>
                      <a:r>
                        <a:rPr lang="en-US" dirty="0"/>
                        <a:t>Self Custody Backup</a:t>
                      </a:r>
                    </a:p>
                  </a:txBody>
                  <a:tcPr/>
                </a:tc>
                <a:extLst>
                  <a:ext uri="{0D108BD9-81ED-4DB2-BD59-A6C34878D82A}">
                    <a16:rowId xmlns:a16="http://schemas.microsoft.com/office/drawing/2014/main" val="1433284093"/>
                  </a:ext>
                </a:extLst>
              </a:tr>
              <a:tr h="255421">
                <a:tc>
                  <a:txBody>
                    <a:bodyPr/>
                    <a:lstStyle/>
                    <a:p>
                      <a:r>
                        <a:rPr lang="en-US" dirty="0"/>
                        <a:t>Strike</a:t>
                      </a:r>
                    </a:p>
                  </a:txBody>
                  <a:tcPr/>
                </a:tc>
                <a:tc>
                  <a:txBody>
                    <a:bodyPr/>
                    <a:lstStyle/>
                    <a:p>
                      <a:r>
                        <a:rPr lang="en-US" dirty="0"/>
                        <a:t>Custodial Phone Hot Wallet</a:t>
                      </a:r>
                    </a:p>
                    <a:p>
                      <a:endParaRPr lang="en-US" dirty="0"/>
                    </a:p>
                    <a:p>
                      <a:r>
                        <a:rPr lang="en-US" dirty="0"/>
                        <a:t>Exchange</a:t>
                      </a:r>
                    </a:p>
                  </a:txBody>
                  <a:tcPr/>
                </a:tc>
                <a:tc>
                  <a:txBody>
                    <a:bodyPr/>
                    <a:lstStyle/>
                    <a:p>
                      <a:pPr marL="285750" indent="-285750">
                        <a:buFont typeface="Arial" panose="020B0604020202020204" pitchFamily="34" charset="0"/>
                        <a:buChar char="•"/>
                      </a:pPr>
                      <a:r>
                        <a:rPr lang="en-US" dirty="0"/>
                        <a:t>Bitcoin Only</a:t>
                      </a:r>
                    </a:p>
                    <a:p>
                      <a:pPr marL="285750" indent="-285750">
                        <a:buFont typeface="Arial" panose="020B0604020202020204" pitchFamily="34" charset="0"/>
                        <a:buChar char="•"/>
                      </a:pPr>
                      <a:r>
                        <a:rPr lang="en-US" dirty="0"/>
                        <a:t>Easily Buy/Sell via Strike Exchange</a:t>
                      </a:r>
                    </a:p>
                    <a:p>
                      <a:pPr marL="285750" indent="-285750">
                        <a:buFont typeface="Arial" panose="020B0604020202020204" pitchFamily="34" charset="0"/>
                        <a:buChar char="•"/>
                      </a:pPr>
                      <a:r>
                        <a:rPr lang="en-US" dirty="0"/>
                        <a:t>Lightning Enabled</a:t>
                      </a:r>
                    </a:p>
                  </a:txBody>
                  <a:tcPr/>
                </a:tc>
                <a:extLst>
                  <a:ext uri="{0D108BD9-81ED-4DB2-BD59-A6C34878D82A}">
                    <a16:rowId xmlns:a16="http://schemas.microsoft.com/office/drawing/2014/main" val="2089255926"/>
                  </a:ext>
                </a:extLst>
              </a:tr>
            </a:tbl>
          </a:graphicData>
        </a:graphic>
      </p:graphicFrame>
      <p:sp>
        <p:nvSpPr>
          <p:cNvPr id="7" name="TextBox 6">
            <a:extLst>
              <a:ext uri="{FF2B5EF4-FFF2-40B4-BE49-F238E27FC236}">
                <a16:creationId xmlns:a16="http://schemas.microsoft.com/office/drawing/2014/main" id="{8689F286-C452-9D0D-A2FD-57448487DC21}"/>
              </a:ext>
            </a:extLst>
          </p:cNvPr>
          <p:cNvSpPr txBox="1"/>
          <p:nvPr/>
        </p:nvSpPr>
        <p:spPr>
          <a:xfrm>
            <a:off x="851026" y="995881"/>
            <a:ext cx="10221362" cy="646331"/>
          </a:xfrm>
          <a:prstGeom prst="rect">
            <a:avLst/>
          </a:prstGeom>
          <a:noFill/>
        </p:spPr>
        <p:txBody>
          <a:bodyPr wrap="square" rtlCol="0">
            <a:spAutoFit/>
          </a:bodyPr>
          <a:lstStyle/>
          <a:p>
            <a:r>
              <a:rPr lang="en-US" dirty="0"/>
              <a:t>There are hundreds of wallets available with different features, usability, and levels of security.  </a:t>
            </a:r>
          </a:p>
          <a:p>
            <a:r>
              <a:rPr lang="en-US" dirty="0"/>
              <a:t>Most phone-based wallets are free to download and use.   Examples of various wallets:</a:t>
            </a:r>
          </a:p>
        </p:txBody>
      </p:sp>
      <p:sp>
        <p:nvSpPr>
          <p:cNvPr id="8" name="TextBox 7">
            <a:extLst>
              <a:ext uri="{FF2B5EF4-FFF2-40B4-BE49-F238E27FC236}">
                <a16:creationId xmlns:a16="http://schemas.microsoft.com/office/drawing/2014/main" id="{D1660E7B-7C83-A383-B3F9-1C7E97CF9BA4}"/>
              </a:ext>
            </a:extLst>
          </p:cNvPr>
          <p:cNvSpPr txBox="1"/>
          <p:nvPr/>
        </p:nvSpPr>
        <p:spPr>
          <a:xfrm>
            <a:off x="1032095" y="5595042"/>
            <a:ext cx="9859224" cy="369332"/>
          </a:xfrm>
          <a:prstGeom prst="rect">
            <a:avLst/>
          </a:prstGeom>
          <a:noFill/>
        </p:spPr>
        <p:txBody>
          <a:bodyPr wrap="square" rtlCol="0">
            <a:spAutoFit/>
          </a:bodyPr>
          <a:lstStyle/>
          <a:p>
            <a:r>
              <a:rPr lang="en-US" dirty="0"/>
              <a:t>If you decide to purchase a hardware wallet device, ONLY buy directly from the manufacturer!!</a:t>
            </a:r>
          </a:p>
        </p:txBody>
      </p:sp>
    </p:spTree>
    <p:extLst>
      <p:ext uri="{BB962C8B-B14F-4D97-AF65-F5344CB8AC3E}">
        <p14:creationId xmlns:p14="http://schemas.microsoft.com/office/powerpoint/2010/main" val="173847041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797</TotalTime>
  <Words>1490</Words>
  <Application>Microsoft Office PowerPoint</Application>
  <PresentationFormat>Widescreen</PresentationFormat>
  <Paragraphs>187</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-apple-system</vt:lpstr>
      <vt:lpstr>Arial</vt:lpstr>
      <vt:lpstr>Calibri</vt:lpstr>
      <vt:lpstr>Calibri Light</vt:lpstr>
      <vt:lpstr>Google Sans</vt:lpstr>
      <vt:lpstr>Graphik LC Web</vt:lpstr>
      <vt:lpstr>Retrospect</vt:lpstr>
      <vt:lpstr>BITCOIN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howardminor legacydatasolutions.com</dc:creator>
  <cp:lastModifiedBy>howardminor legacydatasolutions.com</cp:lastModifiedBy>
  <cp:revision>61</cp:revision>
  <dcterms:created xsi:type="dcterms:W3CDTF">2025-03-24T13:31:36Z</dcterms:created>
  <dcterms:modified xsi:type="dcterms:W3CDTF">2026-08-14T19:33:46Z</dcterms:modified>
</cp:coreProperties>
</file>